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4" r:id="rId7"/>
    <p:sldId id="266" r:id="rId8"/>
    <p:sldId id="271" r:id="rId9"/>
    <p:sldId id="276" r:id="rId10"/>
    <p:sldId id="289" r:id="rId11"/>
    <p:sldId id="290" r:id="rId12"/>
    <p:sldId id="292" r:id="rId13"/>
    <p:sldId id="293" r:id="rId14"/>
    <p:sldId id="298" r:id="rId15"/>
    <p:sldId id="294" r:id="rId16"/>
    <p:sldId id="296" r:id="rId17"/>
    <p:sldId id="295" r:id="rId18"/>
    <p:sldId id="297" r:id="rId1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252" autoAdjust="0"/>
  </p:normalViewPr>
  <p:slideViewPr>
    <p:cSldViewPr>
      <p:cViewPr varScale="1">
        <p:scale>
          <a:sx n="71" d="100"/>
          <a:sy n="71" d="100"/>
        </p:scale>
        <p:origin x="194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294E1-562A-4585-8934-31D61194923E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AEA90-8C9C-44A1-BA9B-5039DD4CA55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228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0" u="none" dirty="0" smtClean="0"/>
              <a:t>Efeitos de sistemas de apoio à decisão clínica informatizada no desempenho do médico</a:t>
            </a:r>
            <a:r>
              <a:rPr lang="pt-PT" b="0" u="none" baseline="0" dirty="0" smtClean="0"/>
              <a:t> </a:t>
            </a:r>
            <a:r>
              <a:rPr lang="pt-PT" b="0" u="none" dirty="0" smtClean="0"/>
              <a:t>e os resultados dos pacientes</a:t>
            </a:r>
          </a:p>
          <a:p>
            <a:r>
              <a:rPr lang="pt-PT" b="0" u="none" dirty="0" smtClean="0"/>
              <a:t>Melhoria da prática clínica, utilizando sistemas de apoio à decisão clínica</a:t>
            </a:r>
          </a:p>
          <a:p>
            <a:r>
              <a:rPr lang="pt-PT" b="0" u="none" dirty="0" smtClean="0"/>
              <a:t>Sistemas de suporte de decisão clínica informatizada para gestão de doença crónica </a:t>
            </a:r>
          </a:p>
          <a:p>
            <a:r>
              <a:rPr lang="pt-PT" b="0" u="none" dirty="0" smtClean="0"/>
              <a:t>Pode a decisão clínica computorizada de apoio melhorar o teste de diagnóstico de médicos?</a:t>
            </a:r>
          </a:p>
          <a:p>
            <a:r>
              <a:rPr lang="pt-PT" b="0" u="none" dirty="0" smtClean="0"/>
              <a:t>Melhorias em sistemas de tecnologia de informação de saúde: Personalizando o suporte de decisão clínica de fornecedor para uma população de pacientes de alto risco.</a:t>
            </a:r>
            <a:endParaRPr lang="pt-PT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AEA90-8C9C-44A1-BA9B-5039DD4CA556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69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RB </a:t>
            </a:r>
            <a:r>
              <a:rPr lang="pt-PT" dirty="0" err="1" smtClean="0"/>
              <a:t>pq</a:t>
            </a:r>
            <a:r>
              <a:rPr lang="pt-PT" dirty="0" smtClean="0"/>
              <a:t> apesar das ligações</a:t>
            </a:r>
            <a:r>
              <a:rPr lang="pt-PT" baseline="0" dirty="0" smtClean="0"/>
              <a:t> pais filhos consigo saber o estado de nós não ligados directamente. Conseguir lidar com a incerteza e falta de informação</a:t>
            </a:r>
          </a:p>
          <a:p>
            <a:r>
              <a:rPr lang="pt-PT" baseline="0" dirty="0" smtClean="0"/>
              <a:t>Grafo acíclico</a:t>
            </a:r>
          </a:p>
          <a:p>
            <a:r>
              <a:rPr lang="pt-PT" baseline="0" dirty="0" smtClean="0"/>
              <a:t>desenhado por um perito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AEA90-8C9C-44A1-BA9B-5039DD4CA556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8460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AG é o que melhor</a:t>
            </a:r>
            <a:r>
              <a:rPr lang="pt-PT" baseline="0" dirty="0" smtClean="0"/>
              <a:t> se relaciona com RB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AEA90-8C9C-44A1-BA9B-5039DD4CA556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8323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operadores de recombinação, selecção e mutação ao longo de repetidas gerações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AEA90-8C9C-44A1-BA9B-5039DD4CA556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997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Variáveis com uma</a:t>
            </a:r>
            <a:r>
              <a:rPr lang="pt-PT" baseline="0" dirty="0" smtClean="0"/>
              <a:t> distribuição associada.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AEA90-8C9C-44A1-BA9B-5039DD4CA556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5644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gerados aleatoriamente valores para as variáveis independentes com base nas distribuições conhecidas sobre essas variáveis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AEA90-8C9C-44A1-BA9B-5039DD4CA556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233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9D36F9D-2CFD-45A0-9C6A-805A918CC5C9}" type="datetimeFigureOut">
              <a:rPr lang="pt-PT" smtClean="0"/>
              <a:t>06-11-2013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B75701B-3701-48AB-8513-8D75314F38BD}" type="slidenum">
              <a:rPr lang="pt-PT" smtClean="0"/>
              <a:t>‹#›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Desenvolvimento de protótipo para prova de conceito com a framework Infer.NET</a:t>
            </a:r>
          </a:p>
          <a:p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Geração automática de Redes Bayesianas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211960" y="5157192"/>
            <a:ext cx="4572000" cy="13687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2000" b="0" i="1" kern="1200" cap="none" spc="12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dirty="0"/>
              <a:t>Elaborado por Carlos </a:t>
            </a:r>
            <a:r>
              <a:rPr lang="pt-PT" dirty="0" smtClean="0"/>
              <a:t>Mareco</a:t>
            </a:r>
            <a:endParaRPr lang="pt-PT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dirty="0"/>
              <a:t>Aluno nº 20101417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dirty="0"/>
              <a:t>Orientador: </a:t>
            </a:r>
            <a:r>
              <a:rPr lang="pt-PT" dirty="0" smtClean="0"/>
              <a:t>Professor </a:t>
            </a:r>
            <a:r>
              <a:rPr lang="pt-PT" dirty="0"/>
              <a:t>Joaquim Canhoto</a:t>
            </a:r>
          </a:p>
          <a:p>
            <a:endParaRPr lang="pt-PT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5184"/>
            <a:ext cx="2016224" cy="1368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33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0141922"/>
              </p:ext>
            </p:extLst>
          </p:nvPr>
        </p:nvGraphicFramePr>
        <p:xfrm>
          <a:off x="1619672" y="1484784"/>
          <a:ext cx="19337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855"/>
                <a:gridCol w="966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Programação Probabilística</a:t>
            </a:r>
            <a:br>
              <a:rPr lang="pt-PT" dirty="0" smtClean="0"/>
            </a:br>
            <a:r>
              <a:rPr lang="pt-PT" sz="2400" dirty="0" smtClean="0"/>
              <a:t>Redes </a:t>
            </a:r>
            <a:r>
              <a:rPr lang="pt-PT" sz="2400" dirty="0"/>
              <a:t>Bayesianas</a:t>
            </a:r>
            <a:endParaRPr lang="pt-PT" dirty="0"/>
          </a:p>
        </p:txBody>
      </p:sp>
      <p:sp>
        <p:nvSpPr>
          <p:cNvPr id="4" name="Oval 3"/>
          <p:cNvSpPr/>
          <p:nvPr/>
        </p:nvSpPr>
        <p:spPr>
          <a:xfrm>
            <a:off x="3707904" y="1855624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Nublado</a:t>
            </a:r>
            <a:endParaRPr lang="pt-PT" dirty="0"/>
          </a:p>
        </p:txBody>
      </p:sp>
      <p:sp>
        <p:nvSpPr>
          <p:cNvPr id="5" name="Oval 4"/>
          <p:cNvSpPr/>
          <p:nvPr/>
        </p:nvSpPr>
        <p:spPr>
          <a:xfrm>
            <a:off x="3707904" y="3789040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Relva molhada</a:t>
            </a:r>
            <a:endParaRPr lang="pt-PT" dirty="0"/>
          </a:p>
        </p:txBody>
      </p:sp>
      <p:sp>
        <p:nvSpPr>
          <p:cNvPr id="6" name="Oval 5"/>
          <p:cNvSpPr/>
          <p:nvPr/>
        </p:nvSpPr>
        <p:spPr>
          <a:xfrm>
            <a:off x="5220072" y="2852936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Chuva</a:t>
            </a:r>
            <a:endParaRPr lang="pt-PT" dirty="0"/>
          </a:p>
        </p:txBody>
      </p:sp>
      <p:sp>
        <p:nvSpPr>
          <p:cNvPr id="7" name="Oval 6"/>
          <p:cNvSpPr/>
          <p:nvPr/>
        </p:nvSpPr>
        <p:spPr>
          <a:xfrm>
            <a:off x="2267744" y="2852936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R</a:t>
            </a:r>
            <a:r>
              <a:rPr lang="pt-PT" dirty="0" smtClean="0"/>
              <a:t>ega</a:t>
            </a:r>
            <a:endParaRPr lang="pt-PT" dirty="0"/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>
          <a:xfrm flipH="1">
            <a:off x="3023828" y="2251668"/>
            <a:ext cx="684076" cy="60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6"/>
            <a:endCxn id="6" idx="0"/>
          </p:cNvCxnSpPr>
          <p:nvPr/>
        </p:nvCxnSpPr>
        <p:spPr>
          <a:xfrm>
            <a:off x="5220072" y="2251668"/>
            <a:ext cx="756084" cy="60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4"/>
            <a:endCxn id="5" idx="2"/>
          </p:cNvCxnSpPr>
          <p:nvPr/>
        </p:nvCxnSpPr>
        <p:spPr>
          <a:xfrm>
            <a:off x="3023828" y="3645024"/>
            <a:ext cx="684076" cy="5400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  <a:endCxn id="5" idx="6"/>
          </p:cNvCxnSpPr>
          <p:nvPr/>
        </p:nvCxnSpPr>
        <p:spPr>
          <a:xfrm flipH="1">
            <a:off x="5220072" y="3645024"/>
            <a:ext cx="756084" cy="5400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383594"/>
              </p:ext>
            </p:extLst>
          </p:nvPr>
        </p:nvGraphicFramePr>
        <p:xfrm>
          <a:off x="251520" y="3717032"/>
          <a:ext cx="24118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0.1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78019"/>
              </p:ext>
            </p:extLst>
          </p:nvPr>
        </p:nvGraphicFramePr>
        <p:xfrm>
          <a:off x="6408577" y="3717032"/>
          <a:ext cx="24118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0.8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91672"/>
              </p:ext>
            </p:extLst>
          </p:nvPr>
        </p:nvGraphicFramePr>
        <p:xfrm>
          <a:off x="3347864" y="4725144"/>
          <a:ext cx="24118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R</a:t>
                      </a:r>
                      <a:r>
                        <a:rPr lang="pt-PT" baseline="0" dirty="0" smtClean="0"/>
                        <a:t> C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 </a:t>
                      </a:r>
                      <a:r>
                        <a:rPr lang="pt-PT" dirty="0" err="1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1.0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0.0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 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 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 </a:t>
                      </a:r>
                      <a:r>
                        <a:rPr lang="pt-PT" dirty="0" err="1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0.01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0.99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75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Programação </a:t>
            </a:r>
            <a:r>
              <a:rPr lang="pt-PT" dirty="0" smtClean="0"/>
              <a:t>Probabilística</a:t>
            </a:r>
            <a:r>
              <a:rPr lang="pt-PT" dirty="0"/>
              <a:t/>
            </a:r>
            <a:br>
              <a:rPr lang="pt-PT" dirty="0"/>
            </a:br>
            <a:r>
              <a:rPr lang="pt-PT" sz="2400" dirty="0"/>
              <a:t>Redes Bayesianas</a:t>
            </a:r>
            <a:endParaRPr lang="pt-PT" dirty="0"/>
          </a:p>
        </p:txBody>
      </p:sp>
      <p:sp>
        <p:nvSpPr>
          <p:cNvPr id="4" name="Oval 3"/>
          <p:cNvSpPr/>
          <p:nvPr/>
        </p:nvSpPr>
        <p:spPr>
          <a:xfrm>
            <a:off x="3707904" y="2455495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Nublado</a:t>
            </a:r>
            <a:endParaRPr lang="pt-PT" dirty="0"/>
          </a:p>
        </p:txBody>
      </p:sp>
      <p:sp>
        <p:nvSpPr>
          <p:cNvPr id="5" name="Oval 4"/>
          <p:cNvSpPr/>
          <p:nvPr/>
        </p:nvSpPr>
        <p:spPr>
          <a:xfrm>
            <a:off x="3707904" y="4388911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Relva molhada</a:t>
            </a:r>
            <a:endParaRPr lang="pt-PT" dirty="0"/>
          </a:p>
        </p:txBody>
      </p:sp>
      <p:sp>
        <p:nvSpPr>
          <p:cNvPr id="6" name="Oval 5"/>
          <p:cNvSpPr/>
          <p:nvPr/>
        </p:nvSpPr>
        <p:spPr>
          <a:xfrm>
            <a:off x="5220072" y="3452807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Chuva</a:t>
            </a:r>
            <a:endParaRPr lang="pt-PT" dirty="0"/>
          </a:p>
        </p:txBody>
      </p:sp>
      <p:sp>
        <p:nvSpPr>
          <p:cNvPr id="7" name="Oval 6"/>
          <p:cNvSpPr/>
          <p:nvPr/>
        </p:nvSpPr>
        <p:spPr>
          <a:xfrm>
            <a:off x="2267744" y="3452807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R</a:t>
            </a:r>
            <a:r>
              <a:rPr lang="pt-PT" dirty="0" smtClean="0"/>
              <a:t>ega</a:t>
            </a:r>
            <a:endParaRPr lang="pt-PT" dirty="0"/>
          </a:p>
        </p:txBody>
      </p:sp>
      <p:graphicFrame>
        <p:nvGraphicFramePr>
          <p:cNvPr id="20" name="Content Placeholder 1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8037655"/>
              </p:ext>
            </p:extLst>
          </p:nvPr>
        </p:nvGraphicFramePr>
        <p:xfrm>
          <a:off x="3491880" y="1511424"/>
          <a:ext cx="19337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855"/>
                <a:gridCol w="966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42782"/>
              </p:ext>
            </p:extLst>
          </p:nvPr>
        </p:nvGraphicFramePr>
        <p:xfrm>
          <a:off x="334034" y="4388911"/>
          <a:ext cx="19337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855"/>
                <a:gridCol w="966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842393"/>
              </p:ext>
            </p:extLst>
          </p:nvPr>
        </p:nvGraphicFramePr>
        <p:xfrm>
          <a:off x="6732240" y="4459278"/>
          <a:ext cx="19337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855"/>
                <a:gridCol w="966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37011" y="5541039"/>
            <a:ext cx="5790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7200" dirty="0" smtClean="0"/>
              <a:t>?</a:t>
            </a:r>
            <a:endParaRPr lang="pt-PT" sz="7200" dirty="0"/>
          </a:p>
        </p:txBody>
      </p:sp>
    </p:spTree>
    <p:extLst>
      <p:ext uri="{BB962C8B-B14F-4D97-AF65-F5344CB8AC3E}">
        <p14:creationId xmlns:p14="http://schemas.microsoft.com/office/powerpoint/2010/main" val="152762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Programação </a:t>
            </a:r>
            <a:r>
              <a:rPr lang="pt-PT" dirty="0" smtClean="0"/>
              <a:t>Probabilística</a:t>
            </a:r>
            <a:r>
              <a:rPr lang="pt-PT" dirty="0"/>
              <a:t/>
            </a:r>
            <a:br>
              <a:rPr lang="pt-PT" dirty="0"/>
            </a:br>
            <a:r>
              <a:rPr lang="pt-PT" sz="2400" dirty="0"/>
              <a:t>Redes Bayesianas</a:t>
            </a:r>
            <a:endParaRPr lang="pt-PT" dirty="0"/>
          </a:p>
        </p:txBody>
      </p:sp>
      <p:sp>
        <p:nvSpPr>
          <p:cNvPr id="4" name="Oval 3"/>
          <p:cNvSpPr/>
          <p:nvPr/>
        </p:nvSpPr>
        <p:spPr>
          <a:xfrm>
            <a:off x="3707904" y="2455495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Nublado</a:t>
            </a:r>
            <a:endParaRPr lang="pt-PT" dirty="0"/>
          </a:p>
        </p:txBody>
      </p:sp>
      <p:sp>
        <p:nvSpPr>
          <p:cNvPr id="5" name="Oval 4"/>
          <p:cNvSpPr/>
          <p:nvPr/>
        </p:nvSpPr>
        <p:spPr>
          <a:xfrm>
            <a:off x="3707904" y="4388911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Relva molhada</a:t>
            </a:r>
            <a:endParaRPr lang="pt-PT" dirty="0"/>
          </a:p>
        </p:txBody>
      </p:sp>
      <p:sp>
        <p:nvSpPr>
          <p:cNvPr id="6" name="Oval 5"/>
          <p:cNvSpPr/>
          <p:nvPr/>
        </p:nvSpPr>
        <p:spPr>
          <a:xfrm>
            <a:off x="5220072" y="3452807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Chuva</a:t>
            </a:r>
            <a:endParaRPr lang="pt-PT" dirty="0"/>
          </a:p>
        </p:txBody>
      </p:sp>
      <p:sp>
        <p:nvSpPr>
          <p:cNvPr id="7" name="Oval 6"/>
          <p:cNvSpPr/>
          <p:nvPr/>
        </p:nvSpPr>
        <p:spPr>
          <a:xfrm>
            <a:off x="2267744" y="3452807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R</a:t>
            </a:r>
            <a:r>
              <a:rPr lang="pt-PT" dirty="0" smtClean="0"/>
              <a:t>ega</a:t>
            </a:r>
            <a:endParaRPr lang="pt-PT" dirty="0"/>
          </a:p>
        </p:txBody>
      </p:sp>
      <p:graphicFrame>
        <p:nvGraphicFramePr>
          <p:cNvPr id="20" name="Content Placeholder 1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8037655"/>
              </p:ext>
            </p:extLst>
          </p:nvPr>
        </p:nvGraphicFramePr>
        <p:xfrm>
          <a:off x="3491880" y="1511424"/>
          <a:ext cx="19337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855"/>
                <a:gridCol w="966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42782"/>
              </p:ext>
            </p:extLst>
          </p:nvPr>
        </p:nvGraphicFramePr>
        <p:xfrm>
          <a:off x="334034" y="4388911"/>
          <a:ext cx="19337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855"/>
                <a:gridCol w="966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37011" y="5541039"/>
            <a:ext cx="5790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7200" dirty="0" smtClean="0"/>
              <a:t>?</a:t>
            </a:r>
            <a:endParaRPr lang="pt-PT" sz="72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24882"/>
              </p:ext>
            </p:extLst>
          </p:nvPr>
        </p:nvGraphicFramePr>
        <p:xfrm>
          <a:off x="6408577" y="4404712"/>
          <a:ext cx="24118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0.8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5220072" y="2852936"/>
            <a:ext cx="756084" cy="60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39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0141922"/>
              </p:ext>
            </p:extLst>
          </p:nvPr>
        </p:nvGraphicFramePr>
        <p:xfrm>
          <a:off x="1619672" y="1484784"/>
          <a:ext cx="19337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855"/>
                <a:gridCol w="966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Protótipo</a:t>
            </a:r>
            <a:br>
              <a:rPr lang="pt-PT" dirty="0" smtClean="0"/>
            </a:br>
            <a:r>
              <a:rPr lang="pt-PT" sz="2400" dirty="0" smtClean="0"/>
              <a:t>Redes </a:t>
            </a:r>
            <a:r>
              <a:rPr lang="pt-PT" sz="2400" dirty="0"/>
              <a:t>Bayesianas</a:t>
            </a:r>
            <a:endParaRPr lang="pt-PT" dirty="0"/>
          </a:p>
        </p:txBody>
      </p:sp>
      <p:sp>
        <p:nvSpPr>
          <p:cNvPr id="4" name="Oval 3"/>
          <p:cNvSpPr/>
          <p:nvPr/>
        </p:nvSpPr>
        <p:spPr>
          <a:xfrm>
            <a:off x="3707904" y="1855624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Nublado</a:t>
            </a:r>
            <a:endParaRPr lang="pt-PT" dirty="0"/>
          </a:p>
        </p:txBody>
      </p:sp>
      <p:sp>
        <p:nvSpPr>
          <p:cNvPr id="5" name="Oval 4"/>
          <p:cNvSpPr/>
          <p:nvPr/>
        </p:nvSpPr>
        <p:spPr>
          <a:xfrm>
            <a:off x="3707904" y="3789040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Relva molhada</a:t>
            </a:r>
            <a:endParaRPr lang="pt-PT" dirty="0"/>
          </a:p>
        </p:txBody>
      </p:sp>
      <p:sp>
        <p:nvSpPr>
          <p:cNvPr id="6" name="Oval 5"/>
          <p:cNvSpPr/>
          <p:nvPr/>
        </p:nvSpPr>
        <p:spPr>
          <a:xfrm>
            <a:off x="5220072" y="2852936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Chuva</a:t>
            </a:r>
            <a:endParaRPr lang="pt-PT" dirty="0"/>
          </a:p>
        </p:txBody>
      </p:sp>
      <p:sp>
        <p:nvSpPr>
          <p:cNvPr id="7" name="Oval 6"/>
          <p:cNvSpPr/>
          <p:nvPr/>
        </p:nvSpPr>
        <p:spPr>
          <a:xfrm>
            <a:off x="2267744" y="2852936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R</a:t>
            </a:r>
            <a:r>
              <a:rPr lang="pt-PT" dirty="0" smtClean="0"/>
              <a:t>ega</a:t>
            </a:r>
            <a:endParaRPr lang="pt-PT" dirty="0"/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>
          <a:xfrm flipH="1">
            <a:off x="3023828" y="2251668"/>
            <a:ext cx="684076" cy="60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6"/>
            <a:endCxn id="6" idx="0"/>
          </p:cNvCxnSpPr>
          <p:nvPr/>
        </p:nvCxnSpPr>
        <p:spPr>
          <a:xfrm>
            <a:off x="5220072" y="2251668"/>
            <a:ext cx="756084" cy="60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4"/>
            <a:endCxn id="5" idx="2"/>
          </p:cNvCxnSpPr>
          <p:nvPr/>
        </p:nvCxnSpPr>
        <p:spPr>
          <a:xfrm>
            <a:off x="3023828" y="3645024"/>
            <a:ext cx="684076" cy="5400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  <a:endCxn id="5" idx="6"/>
          </p:cNvCxnSpPr>
          <p:nvPr/>
        </p:nvCxnSpPr>
        <p:spPr>
          <a:xfrm flipH="1">
            <a:off x="5220072" y="3645024"/>
            <a:ext cx="756084" cy="5400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383594"/>
              </p:ext>
            </p:extLst>
          </p:nvPr>
        </p:nvGraphicFramePr>
        <p:xfrm>
          <a:off x="251520" y="3717032"/>
          <a:ext cx="24118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0.1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78019"/>
              </p:ext>
            </p:extLst>
          </p:nvPr>
        </p:nvGraphicFramePr>
        <p:xfrm>
          <a:off x="6408577" y="3717032"/>
          <a:ext cx="24118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0.8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91672"/>
              </p:ext>
            </p:extLst>
          </p:nvPr>
        </p:nvGraphicFramePr>
        <p:xfrm>
          <a:off x="3347864" y="4725144"/>
          <a:ext cx="24118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R</a:t>
                      </a:r>
                      <a:r>
                        <a:rPr lang="pt-PT" baseline="0" dirty="0" smtClean="0"/>
                        <a:t> C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 </a:t>
                      </a:r>
                      <a:r>
                        <a:rPr lang="pt-PT" dirty="0" err="1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1.0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0.0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 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 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 </a:t>
                      </a:r>
                      <a:r>
                        <a:rPr lang="pt-PT" dirty="0" err="1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0.01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0.99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36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Protótipo</a:t>
            </a:r>
            <a:br>
              <a:rPr lang="pt-PT" dirty="0" smtClean="0"/>
            </a:br>
            <a:r>
              <a:rPr lang="pt-PT" sz="2400" dirty="0" smtClean="0"/>
              <a:t>Redes </a:t>
            </a:r>
            <a:r>
              <a:rPr lang="pt-PT" sz="2400" dirty="0"/>
              <a:t>Bayesianas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3641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As </a:t>
            </a:r>
            <a:r>
              <a:rPr lang="pt-PT" sz="2400" dirty="0"/>
              <a:t>Redes Bayesianas e os algoritmos de melhoria representam uma vasta área de estudo com inúmeras vertentes. </a:t>
            </a:r>
            <a:endParaRPr lang="pt-PT" sz="2400" dirty="0" smtClean="0"/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São </a:t>
            </a:r>
            <a:r>
              <a:rPr lang="pt-PT" sz="2400" dirty="0"/>
              <a:t>poderosas ferramentas de modelação de conhecimento, capazes de lidar com a incerteza e executar previsões variadas. </a:t>
            </a:r>
            <a:endParaRPr lang="pt-PT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093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O </a:t>
            </a:r>
            <a:r>
              <a:rPr lang="pt-PT" sz="2400" dirty="0"/>
              <a:t>estado da arte apresentado </a:t>
            </a:r>
            <a:r>
              <a:rPr lang="pt-PT" sz="2400" dirty="0" smtClean="0"/>
              <a:t>demonstra </a:t>
            </a:r>
            <a:r>
              <a:rPr lang="pt-PT" sz="2400" dirty="0"/>
              <a:t>que o tema é actual e que o uso prático é comum no desenvolvimento aplicacional.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A </a:t>
            </a:r>
            <a:r>
              <a:rPr lang="pt-PT" sz="2400" i="1" dirty="0" err="1"/>
              <a:t>framework</a:t>
            </a:r>
            <a:r>
              <a:rPr lang="pt-PT" sz="2400" dirty="0"/>
              <a:t> possibilita a construção de automatismos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A </a:t>
            </a:r>
            <a:r>
              <a:rPr lang="pt-PT" sz="2400" i="1" dirty="0" err="1" smtClean="0"/>
              <a:t>framework</a:t>
            </a:r>
            <a:r>
              <a:rPr lang="pt-PT" sz="2400" i="1" dirty="0" smtClean="0"/>
              <a:t> tem v</a:t>
            </a:r>
            <a:r>
              <a:rPr lang="pt-PT" sz="2400" dirty="0" smtClean="0"/>
              <a:t>ersatilidade </a:t>
            </a:r>
            <a:r>
              <a:rPr lang="pt-PT" sz="2400" dirty="0"/>
              <a:t>e capacidade de gerar automaticamente uma RB com diferentes configurações</a:t>
            </a:r>
          </a:p>
          <a:p>
            <a:pPr algn="just">
              <a:lnSpc>
                <a:spcPct val="114000"/>
              </a:lnSpc>
            </a:pPr>
            <a:endParaRPr lang="pt-PT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7642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Desenvolvimento de </a:t>
            </a:r>
            <a:r>
              <a:rPr lang="pt-PT" sz="2400" dirty="0"/>
              <a:t>um algoritmo de geração automática de redes, e respectiva metodologia de avaliação de </a:t>
            </a:r>
            <a:r>
              <a:rPr lang="pt-PT" sz="2400" dirty="0" smtClean="0"/>
              <a:t>desempenho.</a:t>
            </a:r>
            <a:endParaRPr lang="pt-PT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Futuro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481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82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endParaRPr lang="pt-PT" sz="2400" dirty="0" smtClean="0"/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pt-PT" sz="2400" dirty="0" smtClean="0"/>
              <a:t>São </a:t>
            </a:r>
            <a:r>
              <a:rPr lang="pt-PT" sz="2400" dirty="0"/>
              <a:t>vários os autores que defendem a importância e o potencial de crescimento dos sistemas periciais e de apoio à decisão, nomeadamente nas áreas da saúde, quer no diagnóstico médico, quer nos sistemas de controlo e </a:t>
            </a:r>
            <a:r>
              <a:rPr lang="pt-PT" sz="2400" dirty="0" smtClean="0"/>
              <a:t>gestão.</a:t>
            </a:r>
          </a:p>
          <a:p>
            <a:pPr algn="r">
              <a:lnSpc>
                <a:spcPct val="130000"/>
              </a:lnSpc>
              <a:spcBef>
                <a:spcPts val="0"/>
              </a:spcBef>
            </a:pPr>
            <a:endParaRPr lang="pt-PT" sz="1400" dirty="0" smtClean="0"/>
          </a:p>
          <a:p>
            <a:pPr algn="r">
              <a:lnSpc>
                <a:spcPct val="130000"/>
              </a:lnSpc>
              <a:spcBef>
                <a:spcPts val="0"/>
              </a:spcBef>
            </a:pPr>
            <a:endParaRPr lang="pt-PT" sz="1400" dirty="0"/>
          </a:p>
          <a:p>
            <a:pPr algn="r">
              <a:lnSpc>
                <a:spcPct val="130000"/>
              </a:lnSpc>
              <a:spcBef>
                <a:spcPts val="0"/>
              </a:spcBef>
            </a:pPr>
            <a:endParaRPr lang="pt-PT" sz="1400" dirty="0" smtClean="0"/>
          </a:p>
          <a:p>
            <a:pPr algn="r">
              <a:lnSpc>
                <a:spcPct val="130000"/>
              </a:lnSpc>
              <a:spcBef>
                <a:spcPts val="0"/>
              </a:spcBef>
            </a:pPr>
            <a:r>
              <a:rPr lang="pt-PT" sz="1400" dirty="0" err="1" smtClean="0"/>
              <a:t>Amit</a:t>
            </a:r>
            <a:r>
              <a:rPr lang="pt-PT" sz="1400" dirty="0" smtClean="0"/>
              <a:t> </a:t>
            </a:r>
            <a:r>
              <a:rPr lang="pt-PT" sz="1400" dirty="0"/>
              <a:t>X. </a:t>
            </a:r>
            <a:r>
              <a:rPr lang="pt-PT" sz="1400" dirty="0" err="1"/>
              <a:t>Garg</a:t>
            </a:r>
            <a:r>
              <a:rPr lang="pt-PT" sz="1400" dirty="0"/>
              <a:t>, </a:t>
            </a:r>
            <a:r>
              <a:rPr lang="pt-PT" sz="1400" dirty="0" err="1"/>
              <a:t>et</a:t>
            </a:r>
            <a:r>
              <a:rPr lang="pt-PT" sz="1400" dirty="0"/>
              <a:t> al., </a:t>
            </a:r>
            <a:r>
              <a:rPr lang="pt-PT" sz="1400" dirty="0" smtClean="0"/>
              <a:t>2005</a:t>
            </a:r>
          </a:p>
          <a:p>
            <a:pPr algn="r">
              <a:lnSpc>
                <a:spcPct val="130000"/>
              </a:lnSpc>
              <a:spcBef>
                <a:spcPts val="0"/>
              </a:spcBef>
            </a:pPr>
            <a:r>
              <a:rPr lang="pt-PT" sz="1400" dirty="0" err="1" smtClean="0"/>
              <a:t>Kawamoto</a:t>
            </a:r>
            <a:r>
              <a:rPr lang="pt-PT" sz="1400" dirty="0"/>
              <a:t>, </a:t>
            </a:r>
            <a:r>
              <a:rPr lang="pt-PT" sz="1400" dirty="0" err="1"/>
              <a:t>Houlihan</a:t>
            </a:r>
            <a:r>
              <a:rPr lang="pt-PT" sz="1400" dirty="0"/>
              <a:t>, Balas, &amp; </a:t>
            </a:r>
            <a:r>
              <a:rPr lang="pt-PT" sz="1400" dirty="0" err="1"/>
              <a:t>Lobach</a:t>
            </a:r>
            <a:r>
              <a:rPr lang="pt-PT" sz="1400" dirty="0"/>
              <a:t>, </a:t>
            </a:r>
            <a:r>
              <a:rPr lang="pt-PT" sz="1400" dirty="0" smtClean="0"/>
              <a:t>2005</a:t>
            </a:r>
          </a:p>
          <a:p>
            <a:pPr algn="r">
              <a:lnSpc>
                <a:spcPct val="130000"/>
              </a:lnSpc>
              <a:spcBef>
                <a:spcPts val="0"/>
              </a:spcBef>
            </a:pPr>
            <a:r>
              <a:rPr lang="pt-PT" sz="1400" dirty="0" err="1" smtClean="0"/>
              <a:t>Roshanov</a:t>
            </a:r>
            <a:r>
              <a:rPr lang="pt-PT" sz="1400" dirty="0"/>
              <a:t>, </a:t>
            </a:r>
            <a:r>
              <a:rPr lang="pt-PT" sz="1400" dirty="0" err="1"/>
              <a:t>et</a:t>
            </a:r>
            <a:r>
              <a:rPr lang="pt-PT" sz="1400" dirty="0"/>
              <a:t> al., </a:t>
            </a:r>
            <a:r>
              <a:rPr lang="pt-PT" sz="1400" dirty="0" smtClean="0"/>
              <a:t>2013</a:t>
            </a:r>
          </a:p>
          <a:p>
            <a:pPr algn="r">
              <a:lnSpc>
                <a:spcPct val="130000"/>
              </a:lnSpc>
              <a:spcBef>
                <a:spcPts val="0"/>
              </a:spcBef>
            </a:pPr>
            <a:r>
              <a:rPr lang="pt-PT" sz="1400" dirty="0" err="1" smtClean="0"/>
              <a:t>Tiwari</a:t>
            </a:r>
            <a:r>
              <a:rPr lang="pt-PT" sz="1400" dirty="0"/>
              <a:t>, </a:t>
            </a:r>
            <a:r>
              <a:rPr lang="pt-PT" sz="1400" dirty="0" err="1"/>
              <a:t>Tsapepas</a:t>
            </a:r>
            <a:r>
              <a:rPr lang="pt-PT" sz="1400" dirty="0"/>
              <a:t>, Powell, &amp; Martin, </a:t>
            </a:r>
            <a:r>
              <a:rPr lang="pt-PT" sz="1400" dirty="0" smtClean="0"/>
              <a:t>2013</a:t>
            </a:r>
            <a:endParaRPr lang="pt-PT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275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endParaRPr lang="pt-PT" sz="2400" dirty="0" smtClean="0"/>
          </a:p>
          <a:p>
            <a:pPr algn="just"/>
            <a:r>
              <a:rPr lang="pt-PT" sz="2400" dirty="0" smtClean="0"/>
              <a:t>O </a:t>
            </a:r>
            <a:r>
              <a:rPr lang="pt-PT" sz="2400" dirty="0"/>
              <a:t>nome de “Redes Bayesianas” resulta da utilização das teorias relacionadas com a probabilidade condicionada e foi estabelecido por Thomas </a:t>
            </a:r>
            <a:r>
              <a:rPr lang="pt-PT" sz="2400" dirty="0" err="1" smtClean="0"/>
              <a:t>Bayes</a:t>
            </a:r>
            <a:r>
              <a:rPr lang="pt-PT" sz="2400" dirty="0" smtClean="0"/>
              <a:t>.</a:t>
            </a:r>
          </a:p>
          <a:p>
            <a:pPr algn="r"/>
            <a:r>
              <a:rPr lang="pt-PT" sz="1400" dirty="0" err="1" smtClean="0"/>
              <a:t>Bayes</a:t>
            </a:r>
            <a:r>
              <a:rPr lang="pt-PT" sz="1400" dirty="0"/>
              <a:t>, </a:t>
            </a:r>
            <a:r>
              <a:rPr lang="pt-PT" sz="1400" dirty="0" smtClean="0"/>
              <a:t>1764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dirty="0"/>
              <a:t>Redes Bayesianas (RB) são diagramas que organizam o conhecimento sobre determinada área através da construção de relações entre causas e </a:t>
            </a:r>
            <a:r>
              <a:rPr lang="pt-PT" sz="2400" dirty="0" smtClean="0"/>
              <a:t>efeitos.</a:t>
            </a:r>
          </a:p>
          <a:p>
            <a:pPr algn="r"/>
            <a:r>
              <a:rPr lang="pt-PT" sz="1400" dirty="0" smtClean="0"/>
              <a:t>Sucar</a:t>
            </a:r>
            <a:r>
              <a:rPr lang="pt-PT" sz="1400" dirty="0"/>
              <a:t>, </a:t>
            </a:r>
            <a:r>
              <a:rPr lang="pt-PT" sz="1400" dirty="0" smtClean="0"/>
              <a:t>2006</a:t>
            </a:r>
            <a:endParaRPr lang="pt-PT" sz="1400" dirty="0"/>
          </a:p>
          <a:p>
            <a:pPr algn="just"/>
            <a:endParaRPr lang="pt-PT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Descrição da Área e Problemática</a:t>
            </a:r>
            <a:br>
              <a:rPr lang="pt-PT" dirty="0"/>
            </a:br>
            <a:r>
              <a:rPr lang="pt-PT" sz="2400" dirty="0" smtClean="0"/>
              <a:t>Redes Bayesianas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7448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pt-PT" sz="2400" dirty="0" smtClean="0"/>
                  <a:t>Uma </a:t>
                </a:r>
                <a:r>
                  <a:rPr lang="pt-PT" sz="2400" dirty="0"/>
                  <a:t>rede Bayesiana codifica uma distribuição conjunta de probabilidades dada </a:t>
                </a:r>
                <a:r>
                  <a:rPr lang="pt-PT" sz="2400" dirty="0" smtClean="0"/>
                  <a:t>por</a:t>
                </a:r>
              </a:p>
              <a:p>
                <a:pPr algn="just"/>
                <a:endParaRPr lang="pt-PT" sz="24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pt-P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PT" sz="2400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pt-PT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limLoc m:val="undOvr"/>
                          <m:ctrlPr>
                            <a:rPr lang="pt-PT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PT" sz="2400" i="1">
                              <a:latin typeface="Cambria Math"/>
                            </a:rPr>
                            <m:t>𝑖</m:t>
                          </m:r>
                          <m:r>
                            <a:rPr lang="pt-PT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PT" sz="2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pt-PT" sz="2400" i="1">
                              <a:latin typeface="Cambria Math"/>
                            </a:rPr>
                            <m:t>𝑝</m:t>
                          </m:r>
                          <m:r>
                            <a:rPr lang="pt-PT" sz="24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PT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4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PT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PT" sz="2400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pt-PT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400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pt-PT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PT" sz="2400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PT" sz="2400" dirty="0"/>
              </a:p>
              <a:p>
                <a:pPr algn="just"/>
                <a:endParaRPr lang="pt-PT" sz="2400" dirty="0" smtClean="0"/>
              </a:p>
              <a:p>
                <a:pPr algn="just"/>
                <a:r>
                  <a:rPr lang="pt-PT" sz="2400" dirty="0" smtClean="0"/>
                  <a:t>onde </a:t>
                </a:r>
                <a:r>
                  <a:rPr lang="pt-PT" sz="2400" i="1" dirty="0"/>
                  <a:t>X=(x1,..., </a:t>
                </a:r>
                <a:r>
                  <a:rPr lang="pt-PT" sz="2400" i="1" dirty="0" err="1"/>
                  <a:t>Xn</a:t>
                </a:r>
                <a:r>
                  <a:rPr lang="pt-PT" sz="2400" dirty="0"/>
                  <a:t>) é um </a:t>
                </a:r>
                <a:r>
                  <a:rPr lang="pt-PT" sz="2400" dirty="0" smtClean="0"/>
                  <a:t>vector </a:t>
                </a:r>
                <a:r>
                  <a:rPr lang="pt-PT" sz="2400" dirty="0"/>
                  <a:t>de todas as variáveis no problema;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pt-PT" sz="24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PT" sz="2400" dirty="0"/>
                  <a:t> é o conjunto de pais de </a:t>
                </a:r>
                <a:r>
                  <a:rPr lang="pt-PT" sz="2400" i="1" dirty="0"/>
                  <a:t>Xi</a:t>
                </a:r>
                <a:r>
                  <a:rPr lang="pt-PT" sz="2400" dirty="0"/>
                  <a:t> na rede (o conjunto de nós de onde existe uma extremidade para </a:t>
                </a:r>
                <a:r>
                  <a:rPr lang="pt-PT" sz="2400" i="1" dirty="0"/>
                  <a:t>Xi</a:t>
                </a:r>
                <a:r>
                  <a:rPr lang="pt-PT" sz="2400" dirty="0"/>
                  <a:t>); e </a:t>
                </a:r>
                <a14:m>
                  <m:oMath xmlns:m="http://schemas.openxmlformats.org/officeDocument/2006/math">
                    <m:r>
                      <a:rPr lang="pt-PT" sz="2400" i="1">
                        <a:latin typeface="Cambria Math"/>
                      </a:rPr>
                      <m:t>𝑝</m:t>
                    </m:r>
                    <m:r>
                      <a:rPr lang="pt-PT" sz="24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pt-PT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pt-PT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PT" sz="2400" i="1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pt-PT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pt-PT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PT" sz="2400" i="1">
                        <a:latin typeface="Cambria Math"/>
                      </a:rPr>
                      <m:t>)</m:t>
                    </m:r>
                  </m:oMath>
                </a14:m>
                <a:r>
                  <a:rPr lang="pt-PT" sz="2400" dirty="0"/>
                  <a:t> é a probabilidade condicional de </a:t>
                </a:r>
                <a:r>
                  <a:rPr lang="pt-PT" sz="2400" i="1" dirty="0"/>
                  <a:t>Xi</a:t>
                </a:r>
                <a:r>
                  <a:rPr lang="pt-PT" sz="2400" dirty="0"/>
                  <a:t> dados os seus pais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PT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pt-PT" sz="24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PT" sz="2400" dirty="0"/>
                  <a:t>.</a:t>
                </a:r>
              </a:p>
              <a:p>
                <a:pPr algn="just"/>
                <a:endParaRPr lang="pt-PT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1270" t="-1806" r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Descrição da Área e Problemática</a:t>
            </a:r>
            <a:br>
              <a:rPr lang="pt-PT" dirty="0"/>
            </a:br>
            <a:r>
              <a:rPr lang="pt-PT" sz="2400" dirty="0"/>
              <a:t>Redes Bayesianas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1710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0141922"/>
              </p:ext>
            </p:extLst>
          </p:nvPr>
        </p:nvGraphicFramePr>
        <p:xfrm>
          <a:off x="1619672" y="1484784"/>
          <a:ext cx="19337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855"/>
                <a:gridCol w="966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P(N=V)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Descrição da Área e Problemática</a:t>
            </a:r>
            <a:br>
              <a:rPr lang="pt-PT" dirty="0"/>
            </a:br>
            <a:r>
              <a:rPr lang="pt-PT" sz="2400" dirty="0"/>
              <a:t>Redes Bayesianas</a:t>
            </a:r>
            <a:endParaRPr lang="pt-PT" dirty="0"/>
          </a:p>
        </p:txBody>
      </p:sp>
      <p:sp>
        <p:nvSpPr>
          <p:cNvPr id="4" name="Oval 3"/>
          <p:cNvSpPr/>
          <p:nvPr/>
        </p:nvSpPr>
        <p:spPr>
          <a:xfrm>
            <a:off x="3707904" y="1855624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Nublado</a:t>
            </a:r>
            <a:endParaRPr lang="pt-PT" dirty="0"/>
          </a:p>
        </p:txBody>
      </p:sp>
      <p:sp>
        <p:nvSpPr>
          <p:cNvPr id="5" name="Oval 4"/>
          <p:cNvSpPr/>
          <p:nvPr/>
        </p:nvSpPr>
        <p:spPr>
          <a:xfrm>
            <a:off x="3707904" y="3789040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Relva molhada</a:t>
            </a:r>
            <a:endParaRPr lang="pt-PT" dirty="0"/>
          </a:p>
        </p:txBody>
      </p:sp>
      <p:sp>
        <p:nvSpPr>
          <p:cNvPr id="6" name="Oval 5"/>
          <p:cNvSpPr/>
          <p:nvPr/>
        </p:nvSpPr>
        <p:spPr>
          <a:xfrm>
            <a:off x="5220072" y="2852936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Chuva</a:t>
            </a:r>
            <a:endParaRPr lang="pt-PT" dirty="0"/>
          </a:p>
        </p:txBody>
      </p:sp>
      <p:sp>
        <p:nvSpPr>
          <p:cNvPr id="7" name="Oval 6"/>
          <p:cNvSpPr/>
          <p:nvPr/>
        </p:nvSpPr>
        <p:spPr>
          <a:xfrm>
            <a:off x="2267744" y="2852936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R</a:t>
            </a:r>
            <a:r>
              <a:rPr lang="pt-PT" dirty="0" smtClean="0"/>
              <a:t>ega</a:t>
            </a:r>
            <a:endParaRPr lang="pt-PT" dirty="0"/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>
          <a:xfrm flipH="1">
            <a:off x="3023828" y="2251668"/>
            <a:ext cx="684076" cy="60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6"/>
            <a:endCxn id="6" idx="0"/>
          </p:cNvCxnSpPr>
          <p:nvPr/>
        </p:nvCxnSpPr>
        <p:spPr>
          <a:xfrm>
            <a:off x="5220072" y="2251668"/>
            <a:ext cx="756084" cy="60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4"/>
            <a:endCxn id="5" idx="2"/>
          </p:cNvCxnSpPr>
          <p:nvPr/>
        </p:nvCxnSpPr>
        <p:spPr>
          <a:xfrm>
            <a:off x="3023828" y="3645024"/>
            <a:ext cx="684076" cy="5400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  <a:endCxn id="5" idx="6"/>
          </p:cNvCxnSpPr>
          <p:nvPr/>
        </p:nvCxnSpPr>
        <p:spPr>
          <a:xfrm flipH="1">
            <a:off x="5220072" y="3645024"/>
            <a:ext cx="756084" cy="5400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383594"/>
              </p:ext>
            </p:extLst>
          </p:nvPr>
        </p:nvGraphicFramePr>
        <p:xfrm>
          <a:off x="251520" y="3717032"/>
          <a:ext cx="24118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0.5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0.1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78019"/>
              </p:ext>
            </p:extLst>
          </p:nvPr>
        </p:nvGraphicFramePr>
        <p:xfrm>
          <a:off x="6408577" y="3717032"/>
          <a:ext cx="24118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P(C=V)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0.8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91672"/>
              </p:ext>
            </p:extLst>
          </p:nvPr>
        </p:nvGraphicFramePr>
        <p:xfrm>
          <a:off x="3347864" y="4725144"/>
          <a:ext cx="24118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6"/>
                <a:gridCol w="893505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R</a:t>
                      </a:r>
                      <a:r>
                        <a:rPr lang="pt-PT" baseline="0" dirty="0" smtClean="0"/>
                        <a:t> C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P(R=F)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P(R=V)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 </a:t>
                      </a:r>
                      <a:r>
                        <a:rPr lang="pt-PT" dirty="0" err="1" smtClean="0"/>
                        <a:t>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1.0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0.0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 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 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 </a:t>
                      </a:r>
                      <a:r>
                        <a:rPr lang="pt-PT" dirty="0" err="1" smtClean="0"/>
                        <a:t>V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0.01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0.99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34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pt-PT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400" dirty="0" smtClean="0"/>
              <a:t>Inspirados </a:t>
            </a:r>
            <a:r>
              <a:rPr lang="pt-PT" sz="2400" dirty="0"/>
              <a:t>no princípio </a:t>
            </a:r>
            <a:r>
              <a:rPr lang="pt-PT" sz="2400" dirty="0" smtClean="0"/>
              <a:t>Darwiniano </a:t>
            </a:r>
            <a:r>
              <a:rPr lang="pt-PT" sz="2400" dirty="0"/>
              <a:t>da evolução das espécies e na </a:t>
            </a:r>
            <a:r>
              <a:rPr lang="pt-PT" sz="2400" dirty="0" smtClean="0"/>
              <a:t>genética;</a:t>
            </a:r>
            <a:endParaRPr lang="pt-PT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400" dirty="0" smtClean="0"/>
              <a:t>São </a:t>
            </a:r>
            <a:r>
              <a:rPr lang="pt-PT" sz="2400" dirty="0"/>
              <a:t>algoritmos </a:t>
            </a:r>
            <a:r>
              <a:rPr lang="pt-PT" sz="2400" dirty="0" smtClean="0"/>
              <a:t>probabilísticos baseados </a:t>
            </a:r>
            <a:r>
              <a:rPr lang="pt-PT" sz="2400" dirty="0"/>
              <a:t>no princípio de sobrevivência dos mais aptos e na </a:t>
            </a:r>
            <a:r>
              <a:rPr lang="pt-PT" sz="2400" dirty="0" smtClean="0"/>
              <a:t>reprodução</a:t>
            </a:r>
            <a:r>
              <a:rPr lang="pt-PT" sz="2400" dirty="0"/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400" dirty="0"/>
              <a:t>Muito úteis nos casos em que o espaço de procura é muito </a:t>
            </a:r>
            <a:r>
              <a:rPr lang="pt-PT" sz="2400" dirty="0" smtClean="0"/>
              <a:t>grande;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400" dirty="0"/>
              <a:t>Robustos, genéricos e facilmente </a:t>
            </a:r>
            <a:r>
              <a:rPr lang="pt-PT" sz="2400" dirty="0" smtClean="0"/>
              <a:t>adaptáveis, </a:t>
            </a:r>
            <a:r>
              <a:rPr lang="pt-PT" sz="2400" dirty="0"/>
              <a:t>estes algoritmos consistem </a:t>
            </a:r>
            <a:r>
              <a:rPr lang="pt-PT" sz="2400" dirty="0" smtClean="0"/>
              <a:t>numa </a:t>
            </a:r>
            <a:r>
              <a:rPr lang="pt-PT" sz="2400" dirty="0"/>
              <a:t>técnica amplamente estudada e utilizada em diversas </a:t>
            </a:r>
            <a:r>
              <a:rPr lang="pt-PT" sz="2400" dirty="0" smtClean="0"/>
              <a:t>áreas.</a:t>
            </a:r>
          </a:p>
          <a:p>
            <a:pPr algn="r"/>
            <a:r>
              <a:rPr lang="pt-PT" sz="1600" dirty="0" smtClean="0"/>
              <a:t>Lucas</a:t>
            </a:r>
            <a:r>
              <a:rPr lang="pt-PT" sz="1600" dirty="0"/>
              <a:t>, </a:t>
            </a:r>
            <a:r>
              <a:rPr lang="pt-PT" sz="1600" dirty="0" smtClean="0"/>
              <a:t>2002</a:t>
            </a:r>
            <a:endParaRPr lang="pt-PT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400" dirty="0"/>
              <a:t>Descrição da Área e </a:t>
            </a:r>
            <a:r>
              <a:rPr lang="pt-PT" sz="4400" dirty="0" smtClean="0"/>
              <a:t>Problemática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sz="2700" dirty="0" smtClean="0"/>
              <a:t>Algoritmos Genéticos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278175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PT" sz="2400" dirty="0" smtClean="0"/>
          </a:p>
          <a:p>
            <a:pPr algn="just">
              <a:lnSpc>
                <a:spcPct val="150000"/>
              </a:lnSpc>
            </a:pPr>
            <a:r>
              <a:rPr lang="pt-PT" sz="2400" dirty="0" smtClean="0"/>
              <a:t>Um </a:t>
            </a:r>
            <a:r>
              <a:rPr lang="pt-PT" sz="2400" dirty="0"/>
              <a:t>algoritmo baseado nos conceitos dos algoritmos genéticos que usa a estimativa de uma distribuição de probabilidade de soluções promissoras (PMBGA), a fim de gerar soluções de novos candidatos é proposto no final da década de 90 e dá pelo nome de </a:t>
            </a:r>
            <a:r>
              <a:rPr lang="pt-PT" sz="2400" i="1" dirty="0" err="1"/>
              <a:t>Bayesian</a:t>
            </a:r>
            <a:r>
              <a:rPr lang="pt-PT" sz="2400" i="1" dirty="0"/>
              <a:t> </a:t>
            </a:r>
            <a:r>
              <a:rPr lang="pt-PT" sz="2400" i="1" dirty="0" err="1"/>
              <a:t>Optimization</a:t>
            </a:r>
            <a:r>
              <a:rPr lang="pt-PT" sz="2400" i="1" dirty="0"/>
              <a:t> </a:t>
            </a:r>
            <a:r>
              <a:rPr lang="pt-PT" sz="2400" i="1" dirty="0" err="1"/>
              <a:t>Algorithm</a:t>
            </a:r>
            <a:r>
              <a:rPr lang="pt-PT" sz="2400" i="1" dirty="0"/>
              <a:t> </a:t>
            </a:r>
            <a:r>
              <a:rPr lang="pt-PT" sz="2400" dirty="0"/>
              <a:t>(BOA</a:t>
            </a:r>
            <a:r>
              <a:rPr lang="pt-PT" sz="2400" dirty="0" smtClean="0"/>
              <a:t>).</a:t>
            </a:r>
          </a:p>
          <a:p>
            <a:pPr algn="r">
              <a:lnSpc>
                <a:spcPct val="150000"/>
              </a:lnSpc>
            </a:pPr>
            <a:r>
              <a:rPr lang="pt-PT" sz="1400" dirty="0" err="1" smtClean="0"/>
              <a:t>Pelikan</a:t>
            </a:r>
            <a:r>
              <a:rPr lang="pt-PT" sz="1400" dirty="0"/>
              <a:t>, </a:t>
            </a:r>
            <a:r>
              <a:rPr lang="pt-PT" sz="1400" dirty="0" err="1"/>
              <a:t>Goldberg</a:t>
            </a:r>
            <a:r>
              <a:rPr lang="pt-PT" sz="1400" dirty="0"/>
              <a:t>, &amp; </a:t>
            </a:r>
            <a:r>
              <a:rPr lang="pt-PT" sz="1400" dirty="0" err="1"/>
              <a:t>Cantú</a:t>
            </a:r>
            <a:r>
              <a:rPr lang="pt-PT" sz="1400" dirty="0"/>
              <a:t>-Paz</a:t>
            </a:r>
            <a:r>
              <a:rPr lang="pt-PT" sz="1400" dirty="0" smtClean="0"/>
              <a:t>, 1999</a:t>
            </a:r>
            <a:endParaRPr lang="pt-PT" sz="1400" dirty="0"/>
          </a:p>
          <a:p>
            <a:pPr algn="just">
              <a:lnSpc>
                <a:spcPct val="150000"/>
              </a:lnSpc>
            </a:pPr>
            <a:endParaRPr lang="pt-PT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Descrição da Área e Problemática</a:t>
            </a:r>
            <a:br>
              <a:rPr lang="pt-PT" dirty="0"/>
            </a:br>
            <a:r>
              <a:rPr lang="pt-PT" sz="2400" dirty="0" err="1" smtClean="0"/>
              <a:t>Bayesian</a:t>
            </a:r>
            <a:r>
              <a:rPr lang="pt-PT" sz="2400" dirty="0" smtClean="0"/>
              <a:t> </a:t>
            </a:r>
            <a:r>
              <a:rPr lang="pt-PT" sz="2400" dirty="0" err="1" smtClean="0"/>
              <a:t>Optimization</a:t>
            </a:r>
            <a:r>
              <a:rPr lang="pt-PT" sz="2400" dirty="0" smtClean="0"/>
              <a:t> </a:t>
            </a:r>
            <a:r>
              <a:rPr lang="pt-PT" sz="2400" dirty="0" err="1" smtClean="0"/>
              <a:t>Algorithm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3682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84784"/>
            <a:ext cx="7680960" cy="47244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Problemas: domínios complexos; várias </a:t>
            </a:r>
            <a:r>
              <a:rPr lang="pt-PT" sz="2400" dirty="0"/>
              <a:t>fontes de </a:t>
            </a:r>
            <a:r>
              <a:rPr lang="pt-PT" sz="2400" dirty="0" smtClean="0"/>
              <a:t>informação; várias </a:t>
            </a:r>
            <a:r>
              <a:rPr lang="pt-PT" sz="2400" dirty="0"/>
              <a:t>fontes de incerteza. </a:t>
            </a:r>
            <a:endParaRPr lang="pt-PT" sz="2400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O </a:t>
            </a:r>
            <a:r>
              <a:rPr lang="pt-PT" sz="2400" dirty="0"/>
              <a:t>apoio à decisão informatizado pode ajudar a melhorar a eficácia do </a:t>
            </a:r>
            <a:r>
              <a:rPr lang="pt-PT" sz="2400" dirty="0" smtClean="0"/>
              <a:t>decisor.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RB aceites </a:t>
            </a:r>
            <a:r>
              <a:rPr lang="pt-PT" sz="2400" dirty="0"/>
              <a:t>como </a:t>
            </a:r>
            <a:r>
              <a:rPr lang="pt-PT" sz="2400" dirty="0" smtClean="0"/>
              <a:t>metodologia </a:t>
            </a:r>
            <a:r>
              <a:rPr lang="pt-PT" sz="2400" dirty="0"/>
              <a:t>de princípios para a modelagem de domínios complexos, com incerteza, </a:t>
            </a:r>
            <a:r>
              <a:rPr lang="pt-PT" sz="2400" dirty="0" smtClean="0"/>
              <a:t>e várias fontes </a:t>
            </a:r>
            <a:r>
              <a:rPr lang="pt-PT" sz="2400" dirty="0"/>
              <a:t>de </a:t>
            </a:r>
            <a:r>
              <a:rPr lang="pt-PT" sz="2400" dirty="0" smtClean="0"/>
              <a:t>informação.</a:t>
            </a:r>
            <a:endParaRPr lang="pt-PT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Relevância do trabalho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0743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Verificar </a:t>
            </a:r>
            <a:r>
              <a:rPr lang="pt-PT" sz="2400" dirty="0"/>
              <a:t>a possibilidade de gerar uma RB, com diversas formas de inferência, utilizando a </a:t>
            </a:r>
            <a:r>
              <a:rPr lang="pt-PT" sz="2400" i="1" dirty="0" err="1"/>
              <a:t>framework</a:t>
            </a:r>
            <a:r>
              <a:rPr lang="pt-PT" sz="2400" i="1" dirty="0"/>
              <a:t> </a:t>
            </a:r>
            <a:r>
              <a:rPr lang="pt-PT" sz="2400" dirty="0"/>
              <a:t>de investigação infer.NET, da Microsoft Research;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Utilizando </a:t>
            </a:r>
            <a:r>
              <a:rPr lang="pt-PT" sz="2400" dirty="0"/>
              <a:t>a mesma </a:t>
            </a:r>
            <a:r>
              <a:rPr lang="pt-PT" sz="2400" i="1" dirty="0" err="1"/>
              <a:t>framework</a:t>
            </a:r>
            <a:r>
              <a:rPr lang="pt-PT" sz="2400" dirty="0"/>
              <a:t>, verificar a possibilidade de gerar uma RB de forma automática apenas com base nos dados do problema;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 smtClean="0"/>
              <a:t>Verificar </a:t>
            </a:r>
            <a:r>
              <a:rPr lang="pt-PT" sz="2400" dirty="0"/>
              <a:t>se é possível optimizar uma rede gerada automaticamente tendo por base um dos algoritmos de optimização estudados.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2504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799</TotalTime>
  <Words>931</Words>
  <Application>Microsoft Office PowerPoint</Application>
  <PresentationFormat>On-screen Show (4:3)</PresentationFormat>
  <Paragraphs>246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Corbel</vt:lpstr>
      <vt:lpstr>Tahoma</vt:lpstr>
      <vt:lpstr>Tunga</vt:lpstr>
      <vt:lpstr>Mylar</vt:lpstr>
      <vt:lpstr>Geração automática de Redes Bayesianas</vt:lpstr>
      <vt:lpstr>Introdução</vt:lpstr>
      <vt:lpstr>Descrição da Área e Problemática Redes Bayesianas</vt:lpstr>
      <vt:lpstr>Descrição da Área e Problemática Redes Bayesianas</vt:lpstr>
      <vt:lpstr>Descrição da Área e Problemática Redes Bayesianas</vt:lpstr>
      <vt:lpstr>Descrição da Área e Problemática Algoritmos Genéticos</vt:lpstr>
      <vt:lpstr>Descrição da Área e Problemática Bayesian Optimization Algorithm</vt:lpstr>
      <vt:lpstr>Relevância do trabalho</vt:lpstr>
      <vt:lpstr>Objectivo</vt:lpstr>
      <vt:lpstr>Programação Probabilística Redes Bayesianas</vt:lpstr>
      <vt:lpstr>Programação Probabilística Redes Bayesianas</vt:lpstr>
      <vt:lpstr>Programação Probabilística Redes Bayesianas</vt:lpstr>
      <vt:lpstr>Protótipo Redes Bayesianas</vt:lpstr>
      <vt:lpstr>Protótipo Redes Bayesianas</vt:lpstr>
      <vt:lpstr>Conclusões</vt:lpstr>
      <vt:lpstr>Conclusões</vt:lpstr>
      <vt:lpstr>Futuro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Geração automática de Redes Bayesianas</dc:title>
  <dc:creator>CM</dc:creator>
  <cp:lastModifiedBy>CM</cp:lastModifiedBy>
  <cp:revision>45</cp:revision>
  <dcterms:created xsi:type="dcterms:W3CDTF">2013-01-20T22:11:55Z</dcterms:created>
  <dcterms:modified xsi:type="dcterms:W3CDTF">2013-11-06T14:56:04Z</dcterms:modified>
</cp:coreProperties>
</file>