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0"/>
  </p:notesMasterIdLst>
  <p:handoutMasterIdLst>
    <p:handoutMasterId r:id="rId41"/>
  </p:handoutMasterIdLst>
  <p:sldIdLst>
    <p:sldId id="256" r:id="rId2"/>
    <p:sldId id="257" r:id="rId3"/>
    <p:sldId id="288" r:id="rId4"/>
    <p:sldId id="258" r:id="rId5"/>
    <p:sldId id="287" r:id="rId6"/>
    <p:sldId id="259" r:id="rId7"/>
    <p:sldId id="295" r:id="rId8"/>
    <p:sldId id="296" r:id="rId9"/>
    <p:sldId id="260" r:id="rId10"/>
    <p:sldId id="261" r:id="rId11"/>
    <p:sldId id="262" r:id="rId12"/>
    <p:sldId id="263" r:id="rId13"/>
    <p:sldId id="264" r:id="rId14"/>
    <p:sldId id="265" r:id="rId15"/>
    <p:sldId id="266" r:id="rId16"/>
    <p:sldId id="267" r:id="rId17"/>
    <p:sldId id="268" r:id="rId18"/>
    <p:sldId id="289" r:id="rId19"/>
    <p:sldId id="269" r:id="rId20"/>
    <p:sldId id="271" r:id="rId21"/>
    <p:sldId id="290" r:id="rId22"/>
    <p:sldId id="291" r:id="rId23"/>
    <p:sldId id="294" r:id="rId24"/>
    <p:sldId id="272" r:id="rId25"/>
    <p:sldId id="292" r:id="rId26"/>
    <p:sldId id="293" r:id="rId27"/>
    <p:sldId id="273" r:id="rId28"/>
    <p:sldId id="283" r:id="rId29"/>
    <p:sldId id="278" r:id="rId30"/>
    <p:sldId id="284" r:id="rId31"/>
    <p:sldId id="280" r:id="rId32"/>
    <p:sldId id="285" r:id="rId33"/>
    <p:sldId id="281" r:id="rId34"/>
    <p:sldId id="286" r:id="rId35"/>
    <p:sldId id="275" r:id="rId36"/>
    <p:sldId id="276" r:id="rId37"/>
    <p:sldId id="277" r:id="rId38"/>
    <p:sldId id="27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Estilo Escuro 2 - Destaque 3/Destaqu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Escuro 2 - Destaque 1/Destaqu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Estilo Escuro 2 - Destaque 5/Destaqu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Estilo com Tema 1 - Destaqu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com Tema 1 - Destaqu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com Tema 2 - Destaqu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Destaqu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590" autoAdjust="0"/>
  </p:normalViewPr>
  <p:slideViewPr>
    <p:cSldViewPr>
      <p:cViewPr varScale="1">
        <p:scale>
          <a:sx n="71" d="100"/>
          <a:sy n="71" d="100"/>
        </p:scale>
        <p:origin x="-1110" y="-96"/>
      </p:cViewPr>
      <p:guideLst>
        <p:guide orient="horz" pos="2160"/>
        <p:guide pos="2880"/>
      </p:guideLst>
    </p:cSldViewPr>
  </p:slideViewPr>
  <p:outlineViewPr>
    <p:cViewPr>
      <p:scale>
        <a:sx n="33" d="100"/>
        <a:sy n="33" d="100"/>
      </p:scale>
      <p:origin x="0" y="3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Office_Excel_Worksheet10.xlsx"/><Relationship Id="rId1" Type="http://schemas.openxmlformats.org/officeDocument/2006/relationships/image" Target="../media/image16.jpeg"/></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Office_Excel_Worksheet11.xlsx"/><Relationship Id="rId1" Type="http://schemas.openxmlformats.org/officeDocument/2006/relationships/image" Target="../media/image16.jpe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Office_Excel_Worksheet12.xlsx"/><Relationship Id="rId1" Type="http://schemas.openxmlformats.org/officeDocument/2006/relationships/image" Target="../media/image16.jpe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Office_Excel_Worksheet13.xlsx"/><Relationship Id="rId1" Type="http://schemas.openxmlformats.org/officeDocument/2006/relationships/image" Target="../media/image16.jpeg"/></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image" Target="../media/image16.jpe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Office_Excel_Worksheet15.xlsx"/><Relationship Id="rId1" Type="http://schemas.openxmlformats.org/officeDocument/2006/relationships/image" Target="../media/image16.jpe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16.xlsx"/><Relationship Id="rId1" Type="http://schemas.openxmlformats.org/officeDocument/2006/relationships/image" Target="../media/image16.jpe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17.xlsx"/><Relationship Id="rId1" Type="http://schemas.openxmlformats.org/officeDocument/2006/relationships/image" Target="../media/image16.jpe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image" Target="../media/image16.jpe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9.xlsx"/><Relationship Id="rId1" Type="http://schemas.openxmlformats.org/officeDocument/2006/relationships/image" Target="../media/image16.jpe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image" Target="../media/image16.jpeg"/></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20.xlsx"/><Relationship Id="rId1" Type="http://schemas.openxmlformats.org/officeDocument/2006/relationships/image" Target="../media/image16.jpe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Office_Excel_Worksheet21.xlsx"/><Relationship Id="rId1" Type="http://schemas.openxmlformats.org/officeDocument/2006/relationships/image" Target="../media/image16.jpeg"/></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image" Target="../media/image16.jpe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image" Target="../media/image16.jpeg"/></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image" Target="../media/image16.jpeg"/></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image" Target="../media/image16.jpeg"/></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image" Target="../media/image16.jpe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image" Target="../media/image16.jpe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image" Target="../media/image16.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PT"/>
  <c:chart>
    <c:autoTitleDeleted val="1"/>
    <c:plotArea>
      <c:layout>
        <c:manualLayout>
          <c:layoutTarget val="inner"/>
          <c:xMode val="edge"/>
          <c:yMode val="edge"/>
          <c:x val="2.8232283464566937E-2"/>
          <c:y val="0.1492537313432836"/>
          <c:w val="0.50111119064662357"/>
          <c:h val="0.8227198652407256"/>
        </c:manualLayout>
      </c:layout>
      <c:doughnutChart>
        <c:varyColors val="1"/>
        <c:ser>
          <c:idx val="0"/>
          <c:order val="0"/>
          <c:tx>
            <c:strRef>
              <c:f>Folha1!$B$1</c:f>
              <c:strCache>
                <c:ptCount val="1"/>
                <c:pt idx="0">
                  <c:v>Coluna1</c:v>
                </c:pt>
              </c:strCache>
            </c:strRef>
          </c:tx>
          <c:explosion val="43"/>
          <c:cat>
            <c:strRef>
              <c:f>Folha1!$A$2:$A$5</c:f>
              <c:strCache>
                <c:ptCount val="3"/>
                <c:pt idx="0">
                  <c:v>Tem conhecimentos sobre SA</c:v>
                </c:pt>
                <c:pt idx="1">
                  <c:v>Diz que consumiu ou consome</c:v>
                </c:pt>
                <c:pt idx="2">
                  <c:v>São consumidores</c:v>
                </c:pt>
              </c:strCache>
            </c:strRef>
          </c:cat>
          <c:val>
            <c:numRef>
              <c:f>Folha1!$B$2:$B$5</c:f>
              <c:numCache>
                <c:formatCode>General</c:formatCode>
                <c:ptCount val="4"/>
                <c:pt idx="0">
                  <c:v>99</c:v>
                </c:pt>
                <c:pt idx="1">
                  <c:v>81</c:v>
                </c:pt>
                <c:pt idx="2">
                  <c:v>72</c:v>
                </c:pt>
              </c:numCache>
            </c:numRef>
          </c:val>
        </c:ser>
        <c:firstSliceAng val="0"/>
        <c:holeSize val="50"/>
      </c:doughnutChart>
    </c:plotArea>
    <c:legend>
      <c:legendPos val="b"/>
      <c:legendEntry>
        <c:idx val="3"/>
        <c:delete val="1"/>
      </c:legendEntry>
      <c:layout>
        <c:manualLayout>
          <c:xMode val="edge"/>
          <c:yMode val="edge"/>
          <c:x val="0.56389716058220007"/>
          <c:y val="8.8889019469581207E-2"/>
          <c:w val="0.42549677881173942"/>
          <c:h val="0.88126023426176181"/>
        </c:manualLayout>
      </c:layout>
    </c:legend>
    <c:plotVisOnly val="1"/>
  </c:chart>
  <c:txPr>
    <a:bodyPr/>
    <a:lstStyle/>
    <a:p>
      <a:pPr>
        <a:defRPr sz="1800"/>
      </a:pPr>
      <a:endParaRPr lang="pt-PT"/>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6</c:v>
                </c:pt>
                <c:pt idx="1">
                  <c:v>13</c:v>
                </c:pt>
                <c:pt idx="2">
                  <c:v>23</c:v>
                </c:pt>
                <c:pt idx="3">
                  <c:v>57</c:v>
                </c:pt>
                <c:pt idx="4">
                  <c:v>18</c:v>
                </c:pt>
                <c:pt idx="5">
                  <c:v>6</c:v>
                </c:pt>
                <c:pt idx="6">
                  <c:v>93</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pt-PT"/>
  <c:style val="13"/>
  <c:chart>
    <c:autoTitleDeleted val="1"/>
    <c:plotArea>
      <c:layout/>
      <c:pieChart>
        <c:varyColors val="1"/>
        <c:ser>
          <c:idx val="0"/>
          <c:order val="0"/>
          <c:tx>
            <c:strRef>
              <c:f>Folha1!$B$1</c:f>
              <c:strCache>
                <c:ptCount val="1"/>
                <c:pt idx="0">
                  <c:v>Coluna2</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23</c:v>
                </c:pt>
                <c:pt idx="1">
                  <c:v>13</c:v>
                </c:pt>
                <c:pt idx="2">
                  <c:v>38</c:v>
                </c:pt>
                <c:pt idx="3">
                  <c:v>71</c:v>
                </c:pt>
                <c:pt idx="4">
                  <c:v>30</c:v>
                </c:pt>
                <c:pt idx="5">
                  <c:v>11</c:v>
                </c:pt>
                <c:pt idx="6">
                  <c:v>90</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21</c:v>
                </c:pt>
                <c:pt idx="1">
                  <c:v>170</c:v>
                </c:pt>
                <c:pt idx="2">
                  <c:v>5</c:v>
                </c:pt>
                <c:pt idx="3">
                  <c:v>2</c:v>
                </c:pt>
                <c:pt idx="4">
                  <c:v>34</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135</c:v>
                </c:pt>
                <c:pt idx="1">
                  <c:v>46</c:v>
                </c:pt>
                <c:pt idx="2">
                  <c:v>7</c:v>
                </c:pt>
                <c:pt idx="3">
                  <c:v>0</c:v>
                </c:pt>
                <c:pt idx="4">
                  <c:v>41</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schemeClr val="tx1">
          <a:alpha val="40000"/>
        </a:schemeClr>
      </a:outerShdw>
    </a:effectLst>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30</c:v>
                </c:pt>
                <c:pt idx="1">
                  <c:v>44</c:v>
                </c:pt>
                <c:pt idx="2">
                  <c:v>111</c:v>
                </c:pt>
                <c:pt idx="3">
                  <c:v>0</c:v>
                </c:pt>
                <c:pt idx="4">
                  <c:v>42</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112</c:v>
                </c:pt>
                <c:pt idx="1">
                  <c:v>56</c:v>
                </c:pt>
                <c:pt idx="2">
                  <c:v>11</c:v>
                </c:pt>
                <c:pt idx="3">
                  <c:v>5</c:v>
                </c:pt>
                <c:pt idx="4">
                  <c:v>47</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68</c:v>
                </c:pt>
                <c:pt idx="1">
                  <c:v>73</c:v>
                </c:pt>
                <c:pt idx="2">
                  <c:v>4</c:v>
                </c:pt>
                <c:pt idx="3">
                  <c:v>2</c:v>
                </c:pt>
                <c:pt idx="4">
                  <c:v>78</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37</c:v>
                </c:pt>
                <c:pt idx="1">
                  <c:v>84</c:v>
                </c:pt>
                <c:pt idx="2">
                  <c:v>9</c:v>
                </c:pt>
                <c:pt idx="3">
                  <c:v>13</c:v>
                </c:pt>
                <c:pt idx="4">
                  <c:v>85</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38</c:v>
                </c:pt>
                <c:pt idx="1">
                  <c:v>98</c:v>
                </c:pt>
                <c:pt idx="2">
                  <c:v>4</c:v>
                </c:pt>
                <c:pt idx="3">
                  <c:v>6</c:v>
                </c:pt>
                <c:pt idx="4">
                  <c:v>85</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47</c:v>
                </c:pt>
                <c:pt idx="1">
                  <c:v>85</c:v>
                </c:pt>
                <c:pt idx="2">
                  <c:v>14</c:v>
                </c:pt>
                <c:pt idx="3">
                  <c:v>6</c:v>
                </c:pt>
                <c:pt idx="4">
                  <c:v>79</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11</c:v>
                </c:pt>
                <c:pt idx="1">
                  <c:v>54</c:v>
                </c:pt>
                <c:pt idx="2">
                  <c:v>14</c:v>
                </c:pt>
                <c:pt idx="3">
                  <c:v>49</c:v>
                </c:pt>
                <c:pt idx="4">
                  <c:v>12</c:v>
                </c:pt>
                <c:pt idx="5">
                  <c:v>6</c:v>
                </c:pt>
                <c:pt idx="6">
                  <c:v>87</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ln>
      <a:noFill/>
    </a:ln>
    <a:effectLst>
      <a:outerShdw blurRad="50800" dist="50800" dir="5400000" algn="ctr" rotWithShape="0">
        <a:schemeClr val="tx1"/>
      </a:outerShdw>
    </a:effectLst>
  </c:sp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76</c:v>
                </c:pt>
                <c:pt idx="1">
                  <c:v>116</c:v>
                </c:pt>
                <c:pt idx="2">
                  <c:v>45</c:v>
                </c:pt>
                <c:pt idx="3">
                  <c:v>49</c:v>
                </c:pt>
                <c:pt idx="4">
                  <c:v>64</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pt-PT"/>
  <c:style val="37"/>
  <c:chart>
    <c:autoTitleDeleted val="1"/>
    <c:plotArea>
      <c:layout/>
      <c:pieChart>
        <c:varyColors val="1"/>
        <c:ser>
          <c:idx val="0"/>
          <c:order val="0"/>
          <c:tx>
            <c:strRef>
              <c:f>Folha1!$B$1</c:f>
              <c:strCache>
                <c:ptCount val="1"/>
                <c:pt idx="0">
                  <c:v>Coluna2</c:v>
                </c:pt>
              </c:strCache>
            </c:strRef>
          </c:tx>
          <c:dLbls>
            <c:dLbl>
              <c:idx val="0"/>
              <c:layout>
                <c:manualLayout>
                  <c:x val="-8.611946642916421E-2"/>
                  <c:y val="0"/>
                </c:manualLayout>
              </c:layout>
              <c:showCatName val="1"/>
              <c:showPercent val="1"/>
            </c:dLbl>
            <c:dLbl>
              <c:idx val="1"/>
              <c:layout>
                <c:manualLayout>
                  <c:x val="-0.16366860312126794"/>
                  <c:y val="7.3490813648293962E-2"/>
                </c:manualLayout>
              </c:layout>
              <c:showCatName val="1"/>
              <c:showPercent val="1"/>
            </c:dLbl>
            <c:dLbl>
              <c:idx val="2"/>
              <c:layout>
                <c:manualLayout>
                  <c:x val="0.22964759225148271"/>
                  <c:y val="8.9238845144357704E-2"/>
                </c:manualLayout>
              </c:layout>
              <c:showCatName val="1"/>
              <c:showPercent val="1"/>
            </c:dLbl>
            <c:dLbl>
              <c:idx val="3"/>
              <c:layout>
                <c:manualLayout>
                  <c:x val="0.13710260510495315"/>
                  <c:y val="1.3123359580052565E-3"/>
                </c:manualLayout>
              </c:layout>
              <c:showCatName val="1"/>
              <c:showPercent val="1"/>
            </c:dLbl>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Folha1!$B$2:$B$6</c:f>
              <c:numCache>
                <c:formatCode>General</c:formatCode>
                <c:ptCount val="5"/>
                <c:pt idx="0">
                  <c:v>0</c:v>
                </c:pt>
                <c:pt idx="1">
                  <c:v>0</c:v>
                </c:pt>
                <c:pt idx="2">
                  <c:v>0</c:v>
                </c:pt>
                <c:pt idx="3">
                  <c:v>0</c:v>
                </c:pt>
                <c:pt idx="4">
                  <c:v>218</c:v>
                </c:pt>
              </c:numCache>
            </c:numRef>
          </c:val>
        </c:ser>
        <c:ser>
          <c:idx val="1"/>
          <c:order val="1"/>
          <c:tx>
            <c:strRef>
              <c:f>Folha1!$C$1</c:f>
              <c:strCache>
                <c:ptCount val="1"/>
                <c:pt idx="0">
                  <c:v>Coluna1</c:v>
                </c:pt>
              </c:strCache>
            </c:strRef>
          </c:tx>
          <c:dLbls>
            <c:showCatName val="1"/>
            <c:showPercent val="1"/>
            <c:showLeaderLines val="1"/>
          </c:dLbls>
          <c:cat>
            <c:strRef>
              <c:f>Folha1!$A$2:$A$6</c:f>
              <c:strCache>
                <c:ptCount val="5"/>
                <c:pt idx="0">
                  <c:v>Cálcio</c:v>
                </c:pt>
                <c:pt idx="1">
                  <c:v>Ferro</c:v>
                </c:pt>
                <c:pt idx="2">
                  <c:v>Magnésio</c:v>
                </c:pt>
                <c:pt idx="3">
                  <c:v>Zinco</c:v>
                </c:pt>
                <c:pt idx="4">
                  <c:v>Não sabe</c:v>
                </c:pt>
              </c:strCache>
            </c:strRef>
          </c:cat>
          <c:val>
            <c:numRef>
              <c:f>Folha1!$C$2:$C$6</c:f>
              <c:numCache>
                <c:formatCode>General</c:formatCode>
                <c:ptCount val="5"/>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10</c:v>
                </c:pt>
                <c:pt idx="1">
                  <c:v>55</c:v>
                </c:pt>
                <c:pt idx="2">
                  <c:v>14</c:v>
                </c:pt>
                <c:pt idx="3">
                  <c:v>49</c:v>
                </c:pt>
                <c:pt idx="4">
                  <c:v>12</c:v>
                </c:pt>
                <c:pt idx="5">
                  <c:v>6</c:v>
                </c:pt>
                <c:pt idx="6">
                  <c:v>87</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ln>
      <a:noFill/>
    </a:ln>
    <a:effectLst>
      <a:outerShdw blurRad="50800" dist="38100" dir="5400000" algn="t" rotWithShape="0">
        <a:schemeClr val="tx1">
          <a:alpha val="40000"/>
        </a:schemeClr>
      </a:outerShdw>
    </a:effectLst>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11</c:v>
                </c:pt>
                <c:pt idx="1">
                  <c:v>14</c:v>
                </c:pt>
                <c:pt idx="2">
                  <c:v>31</c:v>
                </c:pt>
                <c:pt idx="3">
                  <c:v>46</c:v>
                </c:pt>
                <c:pt idx="4">
                  <c:v>35</c:v>
                </c:pt>
                <c:pt idx="5">
                  <c:v>11</c:v>
                </c:pt>
                <c:pt idx="6">
                  <c:v>85</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9</c:v>
                </c:pt>
                <c:pt idx="1">
                  <c:v>9</c:v>
                </c:pt>
                <c:pt idx="2">
                  <c:v>19</c:v>
                </c:pt>
                <c:pt idx="3">
                  <c:v>150</c:v>
                </c:pt>
                <c:pt idx="4">
                  <c:v>5</c:v>
                </c:pt>
                <c:pt idx="5">
                  <c:v>5</c:v>
                </c:pt>
                <c:pt idx="6">
                  <c:v>46</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PT"/>
  <c:style val="13"/>
  <c:chart>
    <c:autoTitleDeleted val="1"/>
    <c:plotArea>
      <c:layout/>
      <c:pieChart>
        <c:varyColors val="1"/>
        <c:ser>
          <c:idx val="0"/>
          <c:order val="0"/>
          <c:tx>
            <c:strRef>
              <c:f>Folha1!$B$1</c:f>
              <c:strCache>
                <c:ptCount val="1"/>
                <c:pt idx="0">
                  <c:v>Coluna2</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28</c:v>
                </c:pt>
                <c:pt idx="1">
                  <c:v>64</c:v>
                </c:pt>
                <c:pt idx="2">
                  <c:v>38</c:v>
                </c:pt>
                <c:pt idx="3">
                  <c:v>103</c:v>
                </c:pt>
                <c:pt idx="4">
                  <c:v>29</c:v>
                </c:pt>
                <c:pt idx="5">
                  <c:v>30</c:v>
                </c:pt>
                <c:pt idx="6">
                  <c:v>58</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PT"/>
  <c:style val="13"/>
  <c:chart>
    <c:autoTitleDeleted val="1"/>
    <c:plotArea>
      <c:layout/>
      <c:pieChart>
        <c:varyColors val="1"/>
        <c:ser>
          <c:idx val="0"/>
          <c:order val="0"/>
          <c:tx>
            <c:strRef>
              <c:f>Folha1!$B$1</c:f>
              <c:strCache>
                <c:ptCount val="1"/>
                <c:pt idx="0">
                  <c:v>Coluna2</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4</c:v>
                </c:pt>
                <c:pt idx="1">
                  <c:v>12</c:v>
                </c:pt>
                <c:pt idx="2">
                  <c:v>12</c:v>
                </c:pt>
                <c:pt idx="3">
                  <c:v>56</c:v>
                </c:pt>
                <c:pt idx="4">
                  <c:v>15</c:v>
                </c:pt>
                <c:pt idx="5">
                  <c:v>53</c:v>
                </c:pt>
                <c:pt idx="6">
                  <c:v>83</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63500" sx="102000" sy="102000" algn="ctr" rotWithShape="0">
        <a:prstClr val="black">
          <a:alpha val="40000"/>
        </a:prstClr>
      </a:outerShdw>
    </a:effectLst>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pt-PT"/>
  <c:style val="13"/>
  <c:chart>
    <c:autoTitleDeleted val="1"/>
    <c:plotArea>
      <c:layout/>
      <c:pieChart>
        <c:varyColors val="1"/>
        <c:ser>
          <c:idx val="0"/>
          <c:order val="0"/>
          <c:tx>
            <c:strRef>
              <c:f>Folha1!$B$1</c:f>
              <c:strCache>
                <c:ptCount val="1"/>
                <c:pt idx="0">
                  <c:v>Coluna2</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63</c:v>
                </c:pt>
                <c:pt idx="1">
                  <c:v>64</c:v>
                </c:pt>
                <c:pt idx="2">
                  <c:v>71</c:v>
                </c:pt>
                <c:pt idx="3">
                  <c:v>101</c:v>
                </c:pt>
                <c:pt idx="4">
                  <c:v>71</c:v>
                </c:pt>
                <c:pt idx="5">
                  <c:v>59</c:v>
                </c:pt>
                <c:pt idx="6">
                  <c:v>74</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PT"/>
  <c:style val="10"/>
  <c:chart>
    <c:autoTitleDeleted val="1"/>
    <c:plotArea>
      <c:layout/>
      <c:pieChart>
        <c:varyColors val="1"/>
        <c:ser>
          <c:idx val="0"/>
          <c:order val="0"/>
          <c:tx>
            <c:strRef>
              <c:f>Folha1!$B$1</c:f>
              <c:strCache>
                <c:ptCount val="1"/>
                <c:pt idx="0">
                  <c:v>Coluna2</c:v>
                </c:pt>
              </c:strCache>
            </c:strRef>
          </c:tx>
          <c:dPt>
            <c:idx val="1"/>
            <c:spPr>
              <a:solidFill>
                <a:schemeClr val="bg1">
                  <a:lumMod val="95000"/>
                </a:schemeClr>
              </a:solidFill>
            </c:spPr>
          </c:dPt>
          <c:dPt>
            <c:idx val="2"/>
            <c:spPr>
              <a:solidFill>
                <a:schemeClr val="accent3">
                  <a:lumMod val="40000"/>
                  <a:lumOff val="60000"/>
                </a:schemeClr>
              </a:solidFill>
            </c:spPr>
          </c:dPt>
          <c:dPt>
            <c:idx val="3"/>
            <c:spPr>
              <a:solidFill>
                <a:schemeClr val="accent4">
                  <a:lumMod val="20000"/>
                  <a:lumOff val="80000"/>
                </a:schemeClr>
              </a:solidFill>
            </c:spPr>
          </c:dPt>
          <c:dPt>
            <c:idx val="4"/>
            <c:spPr>
              <a:solidFill>
                <a:schemeClr val="bg1"/>
              </a:solidFill>
              <a:ln>
                <a:solidFill>
                  <a:schemeClr val="tx1"/>
                </a:solidFill>
              </a:ln>
            </c:spPr>
          </c:dPt>
          <c:dPt>
            <c:idx val="5"/>
            <c:spPr>
              <a:solidFill>
                <a:schemeClr val="tx1"/>
              </a:solidFill>
            </c:spPr>
          </c:dPt>
          <c:dPt>
            <c:idx val="6"/>
            <c:spPr>
              <a:solidFill>
                <a:schemeClr val="accent1">
                  <a:lumMod val="20000"/>
                  <a:lumOff val="80000"/>
                </a:schemeClr>
              </a:solidFill>
            </c:spPr>
          </c:dPt>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Folha1!$B$2:$B$8</c:f>
              <c:numCache>
                <c:formatCode>General</c:formatCode>
                <c:ptCount val="7"/>
                <c:pt idx="0">
                  <c:v>9</c:v>
                </c:pt>
                <c:pt idx="1">
                  <c:v>36</c:v>
                </c:pt>
                <c:pt idx="2">
                  <c:v>23</c:v>
                </c:pt>
                <c:pt idx="3">
                  <c:v>57</c:v>
                </c:pt>
                <c:pt idx="4">
                  <c:v>24</c:v>
                </c:pt>
                <c:pt idx="5">
                  <c:v>11</c:v>
                </c:pt>
                <c:pt idx="6">
                  <c:v>90</c:v>
                </c:pt>
              </c:numCache>
            </c:numRef>
          </c:val>
        </c:ser>
        <c:ser>
          <c:idx val="1"/>
          <c:order val="1"/>
          <c:tx>
            <c:strRef>
              <c:f>Folha1!$C$1</c:f>
              <c:strCache>
                <c:ptCount val="1"/>
                <c:pt idx="0">
                  <c:v>Coluna1</c:v>
                </c:pt>
              </c:strCache>
            </c:strRef>
          </c:tx>
          <c:dLbls>
            <c:showCatName val="1"/>
            <c:showPercent val="1"/>
            <c:showLeaderLines val="1"/>
          </c:dLbls>
          <c:cat>
            <c:strRef>
              <c:f>Folha1!$A$2:$A$8</c:f>
              <c:strCache>
                <c:ptCount val="7"/>
                <c:pt idx="0">
                  <c:v>A</c:v>
                </c:pt>
                <c:pt idx="1">
                  <c:v>B (Complexo)</c:v>
                </c:pt>
                <c:pt idx="2">
                  <c:v>C</c:v>
                </c:pt>
                <c:pt idx="3">
                  <c:v>D</c:v>
                </c:pt>
                <c:pt idx="4">
                  <c:v>E</c:v>
                </c:pt>
                <c:pt idx="5">
                  <c:v>K</c:v>
                </c:pt>
                <c:pt idx="6">
                  <c:v>Não sabe</c:v>
                </c:pt>
              </c:strCache>
            </c:strRef>
          </c:cat>
          <c:val>
            <c:numRef>
              <c:f>Folha1!$C$2:$C$8</c:f>
              <c:numCache>
                <c:formatCode>General</c:formatCode>
                <c:ptCount val="7"/>
              </c:numCache>
            </c:numRef>
          </c:val>
        </c:ser>
        <c:dLbls>
          <c:showCatName val="1"/>
          <c:showPercent val="1"/>
        </c:dLbls>
        <c:firstSliceAng val="0"/>
      </c:pieChart>
    </c:plotArea>
    <c:plotVisOnly val="1"/>
  </c:chart>
  <c:spPr>
    <a:blipFill>
      <a:blip xmlns:r="http://schemas.openxmlformats.org/officeDocument/2006/relationships" r:embed="rId1"/>
      <a:tile tx="0" ty="0" sx="100000" sy="100000" flip="none" algn="tl"/>
    </a:blipFill>
    <a:effectLst>
      <a:outerShdw blurRad="50800" dist="38100" dir="5400000" algn="t" rotWithShape="0">
        <a:prstClr val="black">
          <a:alpha val="40000"/>
        </a:prstClr>
      </a:outerShdw>
    </a:effectLst>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364A2C-262B-47F0-A33F-962101094B3F}" type="datetimeFigureOut">
              <a:rPr lang="pt-PT" smtClean="0"/>
              <a:t>02-08-2017</a:t>
            </a:fld>
            <a:endParaRPr lang="pt-PT"/>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FEB075-77D3-4728-BF63-202571F9DAEE}" type="slidenum">
              <a:rPr lang="pt-PT" smtClean="0"/>
              <a:t>‹nº›</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5B812-BAB6-4D16-A7E2-31607DF6E8FF}" type="datetimeFigureOut">
              <a:rPr lang="pt-PT" smtClean="0"/>
              <a:pPr/>
              <a:t>02-08-2017</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F4DE8-4DBF-49B9-86BC-62F27B332859}" type="slidenum">
              <a:rPr lang="pt-PT" smtClean="0"/>
              <a:pPr/>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10" name="Triângulo rec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PT" smtClean="0"/>
              <a:t>Clique para editar o estilo</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PT" smtClean="0"/>
              <a:t>Faça clique para editar o estilo</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xão rect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Marcador de Posição da Data 29"/>
          <p:cNvSpPr>
            <a:spLocks noGrp="1"/>
          </p:cNvSpPr>
          <p:nvPr>
            <p:ph type="dt" sz="half" idx="10"/>
          </p:nvPr>
        </p:nvSpPr>
        <p:spPr/>
        <p:txBody>
          <a:bodyPr/>
          <a:lstStyle>
            <a:lvl1pPr>
              <a:defRPr>
                <a:solidFill>
                  <a:srgbClr val="FFFFFF"/>
                </a:solidFill>
              </a:defRPr>
            </a:lvl1pPr>
            <a:extLst/>
          </a:lstStyle>
          <a:p>
            <a:fld id="{A4A3E61B-3AB3-490F-90D4-269C8A444AE7}" type="datetimeFigureOut">
              <a:rPr lang="en-US" smtClean="0"/>
              <a:pPr/>
              <a:t>8/2/2017</a:t>
            </a:fld>
            <a:endParaRPr lang="en-US"/>
          </a:p>
        </p:txBody>
      </p:sp>
      <p:sp>
        <p:nvSpPr>
          <p:cNvPr id="19" name="Marcador de Posição do Rodapé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Marcador de Posição do Número do Diapositivo 26"/>
          <p:cNvSpPr>
            <a:spLocks noGrp="1"/>
          </p:cNvSpPr>
          <p:nvPr>
            <p:ph type="sldNum" sz="quarter" idx="12"/>
          </p:nvPr>
        </p:nvSpPr>
        <p:spPr/>
        <p:txBody>
          <a:bodyPr/>
          <a:lstStyle>
            <a:lvl1pPr>
              <a:defRPr>
                <a:solidFill>
                  <a:srgbClr val="FFFFFF"/>
                </a:solidFill>
              </a:defRPr>
            </a:lvl1pPr>
            <a:extLst/>
          </a:lstStyle>
          <a:p>
            <a:fld id="{8745C66F-FC7B-4C52-931F-EAABACA1CBDF}" type="slidenum">
              <a:rPr lang="en-US" smtClean="0"/>
              <a:pPr/>
              <a:t>‹nº›</a:t>
            </a:fld>
            <a:endParaRPr lang="en-US"/>
          </a:p>
        </p:txBody>
      </p:sp>
    </p:spTree>
  </p:cSld>
  <p:clrMapOvr>
    <a:masterClrMapping/>
  </p:clrMapOvr>
  <p:transition spd="slow">
    <p:wipe dir="d"/>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A4A3E61B-3AB3-490F-90D4-269C8A444AE7}" type="datetimeFigureOut">
              <a:rPr lang="en-US" smtClean="0"/>
              <a:pPr/>
              <a:t>8/2/2017</a:t>
            </a:fld>
            <a:endParaRPr lang="en-US"/>
          </a:p>
        </p:txBody>
      </p:sp>
      <p:sp>
        <p:nvSpPr>
          <p:cNvPr id="5" name="Marcador de Posição do Rodapé 4"/>
          <p:cNvSpPr>
            <a:spLocks noGrp="1"/>
          </p:cNvSpPr>
          <p:nvPr>
            <p:ph type="ftr" sz="quarter" idx="11"/>
          </p:nvPr>
        </p:nvSpPr>
        <p:spPr/>
        <p:txBody>
          <a:bodyPr/>
          <a:lstStyle>
            <a:extLst/>
          </a:lstStyle>
          <a:p>
            <a:endParaRPr lang="en-US"/>
          </a:p>
        </p:txBody>
      </p:sp>
      <p:sp>
        <p:nvSpPr>
          <p:cNvPr id="6" name="Marcador de Posição do Número do Diapositivo 5"/>
          <p:cNvSpPr>
            <a:spLocks noGrp="1"/>
          </p:cNvSpPr>
          <p:nvPr>
            <p:ph type="sldNum" sz="quarter" idx="12"/>
          </p:nvPr>
        </p:nvSpPr>
        <p:spPr/>
        <p:txBody>
          <a:bodyPr/>
          <a:lstStyle>
            <a:extLst/>
          </a:lstStyle>
          <a:p>
            <a:fld id="{8745C66F-FC7B-4C52-931F-EAABACA1CBDF}" type="slidenum">
              <a:rPr lang="en-US" smtClean="0"/>
              <a:pPr/>
              <a:t>‹nº›</a:t>
            </a:fld>
            <a:endParaRPr lang="en-US"/>
          </a:p>
        </p:txBody>
      </p:sp>
    </p:spTree>
  </p:cSld>
  <p:clrMapOvr>
    <a:masterClrMapping/>
  </p:clrMapOvr>
  <p:transition spd="slow">
    <p:wipe dir="d"/>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A4A3E61B-3AB3-490F-90D4-269C8A444AE7}" type="datetimeFigureOut">
              <a:rPr lang="en-US" smtClean="0"/>
              <a:pPr/>
              <a:t>8/2/2017</a:t>
            </a:fld>
            <a:endParaRPr lang="en-US"/>
          </a:p>
        </p:txBody>
      </p:sp>
      <p:sp>
        <p:nvSpPr>
          <p:cNvPr id="5" name="Marcador de Posição do Rodapé 4"/>
          <p:cNvSpPr>
            <a:spLocks noGrp="1"/>
          </p:cNvSpPr>
          <p:nvPr>
            <p:ph type="ftr" sz="quarter" idx="11"/>
          </p:nvPr>
        </p:nvSpPr>
        <p:spPr/>
        <p:txBody>
          <a:bodyPr/>
          <a:lstStyle>
            <a:extLst/>
          </a:lstStyle>
          <a:p>
            <a:endParaRPr lang="en-US"/>
          </a:p>
        </p:txBody>
      </p:sp>
      <p:sp>
        <p:nvSpPr>
          <p:cNvPr id="6" name="Marcador de Posição do Número do Diapositivo 5"/>
          <p:cNvSpPr>
            <a:spLocks noGrp="1"/>
          </p:cNvSpPr>
          <p:nvPr>
            <p:ph type="sldNum" sz="quarter" idx="12"/>
          </p:nvPr>
        </p:nvSpPr>
        <p:spPr/>
        <p:txBody>
          <a:bodyPr/>
          <a:lstStyle>
            <a:extLst/>
          </a:lstStyle>
          <a:p>
            <a:fld id="{8745C66F-FC7B-4C52-931F-EAABACA1CBDF}" type="slidenum">
              <a:rPr lang="en-US" smtClean="0"/>
              <a:pPr/>
              <a:t>‹nº›</a:t>
            </a:fld>
            <a:endParaRPr lang="en-US"/>
          </a:p>
        </p:txBody>
      </p:sp>
    </p:spTree>
  </p:cSld>
  <p:clrMapOvr>
    <a:masterClrMapping/>
  </p:clrMapOvr>
  <p:transition spd="slow">
    <p:wipe dir="d"/>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A4A3E61B-3AB3-490F-90D4-269C8A444AE7}" type="datetimeFigureOut">
              <a:rPr lang="en-US" smtClean="0"/>
              <a:pPr/>
              <a:t>8/2/2017</a:t>
            </a:fld>
            <a:endParaRPr lang="en-US"/>
          </a:p>
        </p:txBody>
      </p:sp>
      <p:sp>
        <p:nvSpPr>
          <p:cNvPr id="5" name="Marcador de Posição do Rodapé 4"/>
          <p:cNvSpPr>
            <a:spLocks noGrp="1"/>
          </p:cNvSpPr>
          <p:nvPr>
            <p:ph type="ftr" sz="quarter" idx="11"/>
          </p:nvPr>
        </p:nvSpPr>
        <p:spPr/>
        <p:txBody>
          <a:bodyPr/>
          <a:lstStyle>
            <a:extLst/>
          </a:lstStyle>
          <a:p>
            <a:endParaRPr lang="en-US"/>
          </a:p>
        </p:txBody>
      </p:sp>
      <p:sp>
        <p:nvSpPr>
          <p:cNvPr id="6" name="Marcador de Posição do Número do Diapositivo 5"/>
          <p:cNvSpPr>
            <a:spLocks noGrp="1"/>
          </p:cNvSpPr>
          <p:nvPr>
            <p:ph type="sldNum" sz="quarter" idx="12"/>
          </p:nvPr>
        </p:nvSpPr>
        <p:spPr/>
        <p:txBody>
          <a:bodyPr/>
          <a:lstStyle>
            <a:extLst/>
          </a:lstStyle>
          <a:p>
            <a:fld id="{8745C66F-FC7B-4C52-931F-EAABACA1CBDF}" type="slidenum">
              <a:rPr lang="en-US" smtClean="0"/>
              <a:pPr/>
              <a:t>‹nº›</a:t>
            </a:fld>
            <a:endParaRPr lang="en-US"/>
          </a:p>
        </p:txBody>
      </p:sp>
      <p:sp>
        <p:nvSpPr>
          <p:cNvPr id="7" name="Título 6"/>
          <p:cNvSpPr>
            <a:spLocks noGrp="1"/>
          </p:cNvSpPr>
          <p:nvPr>
            <p:ph type="title"/>
          </p:nvPr>
        </p:nvSpPr>
        <p:spPr/>
        <p:txBody>
          <a:bodyPr rtlCol="0"/>
          <a:lstStyle>
            <a:extLst/>
          </a:lstStyle>
          <a:p>
            <a:r>
              <a:rPr kumimoji="0" lang="pt-PT" smtClean="0"/>
              <a:t>Clique para editar o estilo</a:t>
            </a:r>
            <a:endParaRPr kumimoji="0" lang="en-US"/>
          </a:p>
        </p:txBody>
      </p:sp>
    </p:spTree>
  </p:cSld>
  <p:clrMapOvr>
    <a:masterClrMapping/>
  </p:clrMapOvr>
  <p:transition spd="slow">
    <p:wipe dir="d"/>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PT" smtClean="0"/>
              <a:t>Clique para editar os estilos</a:t>
            </a:r>
          </a:p>
        </p:txBody>
      </p:sp>
      <p:sp>
        <p:nvSpPr>
          <p:cNvPr id="4" name="Marcador de Posição da Data 3"/>
          <p:cNvSpPr>
            <a:spLocks noGrp="1"/>
          </p:cNvSpPr>
          <p:nvPr>
            <p:ph type="dt" sz="half" idx="10"/>
          </p:nvPr>
        </p:nvSpPr>
        <p:spPr/>
        <p:txBody>
          <a:bodyPr/>
          <a:lstStyle>
            <a:extLst/>
          </a:lstStyle>
          <a:p>
            <a:fld id="{A4A3E61B-3AB3-490F-90D4-269C8A444AE7}" type="datetimeFigureOut">
              <a:rPr lang="en-US" smtClean="0"/>
              <a:pPr/>
              <a:t>8/2/2017</a:t>
            </a:fld>
            <a:endParaRPr lang="en-US"/>
          </a:p>
        </p:txBody>
      </p:sp>
      <p:sp>
        <p:nvSpPr>
          <p:cNvPr id="5" name="Marcador de Posição do Rodapé 4"/>
          <p:cNvSpPr>
            <a:spLocks noGrp="1"/>
          </p:cNvSpPr>
          <p:nvPr>
            <p:ph type="ftr" sz="quarter" idx="11"/>
          </p:nvPr>
        </p:nvSpPr>
        <p:spPr/>
        <p:txBody>
          <a:bodyPr/>
          <a:lstStyle>
            <a:extLst/>
          </a:lstStyle>
          <a:p>
            <a:endParaRPr lang="en-US"/>
          </a:p>
        </p:txBody>
      </p:sp>
      <p:sp>
        <p:nvSpPr>
          <p:cNvPr id="6" name="Marcador de Posição do Número do Diapositivo 5"/>
          <p:cNvSpPr>
            <a:spLocks noGrp="1"/>
          </p:cNvSpPr>
          <p:nvPr>
            <p:ph type="sldNum" sz="quarter" idx="12"/>
          </p:nvPr>
        </p:nvSpPr>
        <p:spPr/>
        <p:txBody>
          <a:bodyPr/>
          <a:lstStyle>
            <a:extLst/>
          </a:lstStyle>
          <a:p>
            <a:fld id="{8745C66F-FC7B-4C52-931F-EAABACA1CBDF}" type="slidenum">
              <a:rPr lang="en-US" smtClean="0"/>
              <a:pPr/>
              <a:t>‹nº›</a:t>
            </a:fld>
            <a:endParaRPr lang="en-US"/>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bg>
      <p:bgRef idx="1002">
        <a:schemeClr val="bg1"/>
      </p:bgRef>
    </p:bg>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e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p:txBody>
          <a:bodyPr/>
          <a:lstStyle>
            <a:extLst/>
          </a:lstStyle>
          <a:p>
            <a:fld id="{A4A3E61B-3AB3-490F-90D4-269C8A444AE7}" type="datetimeFigureOut">
              <a:rPr lang="en-US" smtClean="0"/>
              <a:pPr/>
              <a:t>8/2/2017</a:t>
            </a:fld>
            <a:endParaRPr lang="en-US"/>
          </a:p>
        </p:txBody>
      </p:sp>
      <p:sp>
        <p:nvSpPr>
          <p:cNvPr id="6" name="Marcador de Posição do Rodapé 5"/>
          <p:cNvSpPr>
            <a:spLocks noGrp="1"/>
          </p:cNvSpPr>
          <p:nvPr>
            <p:ph type="ftr" sz="quarter" idx="11"/>
          </p:nvPr>
        </p:nvSpPr>
        <p:spPr/>
        <p:txBody>
          <a:bodyPr/>
          <a:lstStyle>
            <a:extLst/>
          </a:lstStyle>
          <a:p>
            <a:endParaRPr lang="en-US"/>
          </a:p>
        </p:txBody>
      </p:sp>
      <p:sp>
        <p:nvSpPr>
          <p:cNvPr id="7" name="Marcador de Posição do Número do Diapositivo 6"/>
          <p:cNvSpPr>
            <a:spLocks noGrp="1"/>
          </p:cNvSpPr>
          <p:nvPr>
            <p:ph type="sldNum" sz="quarter" idx="12"/>
          </p:nvPr>
        </p:nvSpPr>
        <p:spPr/>
        <p:txBody>
          <a:bodyPr/>
          <a:lstStyle>
            <a:extLst/>
          </a:lstStyle>
          <a:p>
            <a:fld id="{8745C66F-FC7B-4C52-931F-EAABACA1CBDF}" type="slidenum">
              <a:rPr lang="en-US" smtClean="0"/>
              <a:pPr/>
              <a:t>‹nº›</a:t>
            </a:fld>
            <a:endParaRPr lang="en-US"/>
          </a:p>
        </p:txBody>
      </p:sp>
      <p:sp>
        <p:nvSpPr>
          <p:cNvPr id="8" name="Título 7"/>
          <p:cNvSpPr>
            <a:spLocks noGrp="1"/>
          </p:cNvSpPr>
          <p:nvPr>
            <p:ph type="title"/>
          </p:nvPr>
        </p:nvSpPr>
        <p:spPr/>
        <p:txBody>
          <a:bodyPr rtlCol="0"/>
          <a:lstStyle>
            <a:extLst/>
          </a:lstStyle>
          <a:p>
            <a:r>
              <a:rPr kumimoji="0" lang="pt-PT" smtClean="0"/>
              <a:t>Clique para editar o estilo</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smtClean="0"/>
              <a:t>Clique para editar os estilos</a:t>
            </a:r>
          </a:p>
        </p:txBody>
      </p:sp>
      <p:sp>
        <p:nvSpPr>
          <p:cNvPr id="4" name="Marcador de Posição do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smtClean="0"/>
              <a:t>Clique para editar os estilos</a:t>
            </a:r>
          </a:p>
        </p:txBody>
      </p:sp>
      <p:sp>
        <p:nvSpPr>
          <p:cNvPr id="5" name="Marcador de Posição de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6" name="Marcador de Posição de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Marcador de Posição da Data 6"/>
          <p:cNvSpPr>
            <a:spLocks noGrp="1"/>
          </p:cNvSpPr>
          <p:nvPr>
            <p:ph type="dt" sz="half" idx="10"/>
          </p:nvPr>
        </p:nvSpPr>
        <p:spPr/>
        <p:txBody>
          <a:bodyPr/>
          <a:lstStyle>
            <a:extLst/>
          </a:lstStyle>
          <a:p>
            <a:fld id="{A4A3E61B-3AB3-490F-90D4-269C8A444AE7}" type="datetimeFigureOut">
              <a:rPr lang="en-US" smtClean="0"/>
              <a:pPr/>
              <a:t>8/2/2017</a:t>
            </a:fld>
            <a:endParaRPr lang="en-US"/>
          </a:p>
        </p:txBody>
      </p:sp>
      <p:sp>
        <p:nvSpPr>
          <p:cNvPr id="8" name="Marcador de Posição do Rodapé 7"/>
          <p:cNvSpPr>
            <a:spLocks noGrp="1"/>
          </p:cNvSpPr>
          <p:nvPr>
            <p:ph type="ftr" sz="quarter" idx="11"/>
          </p:nvPr>
        </p:nvSpPr>
        <p:spPr/>
        <p:txBody>
          <a:bodyPr/>
          <a:lstStyle>
            <a:extLst/>
          </a:lstStyle>
          <a:p>
            <a:endParaRPr lang="en-US"/>
          </a:p>
        </p:txBody>
      </p:sp>
      <p:sp>
        <p:nvSpPr>
          <p:cNvPr id="9" name="Marcador de Posição do Número do Diapositivo 8"/>
          <p:cNvSpPr>
            <a:spLocks noGrp="1"/>
          </p:cNvSpPr>
          <p:nvPr>
            <p:ph type="sldNum" sz="quarter" idx="12"/>
          </p:nvPr>
        </p:nvSpPr>
        <p:spPr/>
        <p:txBody>
          <a:bodyPr/>
          <a:lstStyle>
            <a:extLst/>
          </a:lstStyle>
          <a:p>
            <a:fld id="{8745C66F-FC7B-4C52-931F-EAABACA1CBDF}"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transition spd="slow">
    <p:wipe dir="d"/>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bg>
      <p:bgRef idx="1002">
        <a:schemeClr val="bg1"/>
      </p:bgRef>
    </p:bg>
    <p:spTree>
      <p:nvGrpSpPr>
        <p:cNvPr id="1" name=""/>
        <p:cNvGrpSpPr/>
        <p:nvPr/>
      </p:nvGrpSpPr>
      <p:grpSpPr>
        <a:xfrm>
          <a:off x="0" y="0"/>
          <a:ext cx="0" cy="0"/>
          <a:chOff x="0" y="0"/>
          <a:chExt cx="0" cy="0"/>
        </a:xfrm>
      </p:grpSpPr>
      <p:sp>
        <p:nvSpPr>
          <p:cNvPr id="3" name="Marcador de Posição da Data 2"/>
          <p:cNvSpPr>
            <a:spLocks noGrp="1"/>
          </p:cNvSpPr>
          <p:nvPr>
            <p:ph type="dt" sz="half" idx="10"/>
          </p:nvPr>
        </p:nvSpPr>
        <p:spPr/>
        <p:txBody>
          <a:bodyPr/>
          <a:lstStyle>
            <a:extLst/>
          </a:lstStyle>
          <a:p>
            <a:fld id="{A4A3E61B-3AB3-490F-90D4-269C8A444AE7}" type="datetimeFigureOut">
              <a:rPr lang="en-US" smtClean="0"/>
              <a:pPr/>
              <a:t>8/2/2017</a:t>
            </a:fld>
            <a:endParaRPr lang="en-US"/>
          </a:p>
        </p:txBody>
      </p:sp>
      <p:sp>
        <p:nvSpPr>
          <p:cNvPr id="4" name="Marcador de Posição do Rodapé 3"/>
          <p:cNvSpPr>
            <a:spLocks noGrp="1"/>
          </p:cNvSpPr>
          <p:nvPr>
            <p:ph type="ftr" sz="quarter" idx="11"/>
          </p:nvPr>
        </p:nvSpPr>
        <p:spPr/>
        <p:txBody>
          <a:bodyPr/>
          <a:lstStyle>
            <a:extLst/>
          </a:lstStyle>
          <a:p>
            <a:endParaRPr lang="en-US"/>
          </a:p>
        </p:txBody>
      </p:sp>
      <p:sp>
        <p:nvSpPr>
          <p:cNvPr id="5" name="Marcador de Posição do Número do Diapositivo 4"/>
          <p:cNvSpPr>
            <a:spLocks noGrp="1"/>
          </p:cNvSpPr>
          <p:nvPr>
            <p:ph type="sldNum" sz="quarter" idx="12"/>
          </p:nvPr>
        </p:nvSpPr>
        <p:spPr/>
        <p:txBody>
          <a:bodyPr/>
          <a:lstStyle>
            <a:extLst/>
          </a:lstStyle>
          <a:p>
            <a:fld id="{8745C66F-FC7B-4C52-931F-EAABACA1CBDF}" type="slidenum">
              <a:rPr lang="en-US" smtClean="0"/>
              <a:pPr/>
              <a:t>‹nº›</a:t>
            </a:fld>
            <a:endParaRPr lang="en-US"/>
          </a:p>
        </p:txBody>
      </p:sp>
      <p:sp>
        <p:nvSpPr>
          <p:cNvPr id="6" name="Título 5"/>
          <p:cNvSpPr>
            <a:spLocks noGrp="1"/>
          </p:cNvSpPr>
          <p:nvPr>
            <p:ph type="title"/>
          </p:nvPr>
        </p:nvSpPr>
        <p:spPr/>
        <p:txBody>
          <a:bodyPr rtlCol="0"/>
          <a:lstStyle>
            <a:extLst/>
          </a:lstStyle>
          <a:p>
            <a:r>
              <a:rPr kumimoji="0" lang="pt-PT" smtClean="0"/>
              <a:t>Clique para editar o estilo</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extLst/>
          </a:lstStyle>
          <a:p>
            <a:fld id="{A4A3E61B-3AB3-490F-90D4-269C8A444AE7}" type="datetimeFigureOut">
              <a:rPr lang="en-US" smtClean="0"/>
              <a:pPr/>
              <a:t>8/2/2017</a:t>
            </a:fld>
            <a:endParaRPr lang="en-US"/>
          </a:p>
        </p:txBody>
      </p:sp>
      <p:sp>
        <p:nvSpPr>
          <p:cNvPr id="3" name="Marcador de Posição do Rodapé 2"/>
          <p:cNvSpPr>
            <a:spLocks noGrp="1"/>
          </p:cNvSpPr>
          <p:nvPr>
            <p:ph type="ftr" sz="quarter" idx="11"/>
          </p:nvPr>
        </p:nvSpPr>
        <p:spPr/>
        <p:txBody>
          <a:bodyPr/>
          <a:lstStyle>
            <a:extLst/>
          </a:lstStyle>
          <a:p>
            <a:endParaRPr lang="en-US"/>
          </a:p>
        </p:txBody>
      </p:sp>
      <p:sp>
        <p:nvSpPr>
          <p:cNvPr id="4" name="Marcador de Posição do Número do Diapositivo 3"/>
          <p:cNvSpPr>
            <a:spLocks noGrp="1"/>
          </p:cNvSpPr>
          <p:nvPr>
            <p:ph type="sldNum" sz="quarter" idx="12"/>
          </p:nvPr>
        </p:nvSpPr>
        <p:spPr/>
        <p:txBody>
          <a:bodyPr/>
          <a:lstStyle>
            <a:extLst/>
          </a:lstStyle>
          <a:p>
            <a:fld id="{8745C66F-FC7B-4C52-931F-EAABACA1CBDF}" type="slidenum">
              <a:rPr lang="en-US" smtClean="0"/>
              <a:pPr/>
              <a:t>‹nº›</a:t>
            </a:fld>
            <a:endParaRPr lang="en-US"/>
          </a:p>
        </p:txBody>
      </p:sp>
    </p:spTree>
  </p:cSld>
  <p:clrMapOvr>
    <a:masterClrMapping/>
  </p:clrMapOvr>
  <p:transition spd="slow">
    <p:wipe dir="d"/>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PT" smtClean="0"/>
              <a:t>Clique para editar os estilos</a:t>
            </a:r>
          </a:p>
        </p:txBody>
      </p:sp>
      <p:sp>
        <p:nvSpPr>
          <p:cNvPr id="4" name="Marcador de Posição de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a:xfrm>
            <a:off x="6727032" y="6407944"/>
            <a:ext cx="1920240" cy="365760"/>
          </a:xfrm>
        </p:spPr>
        <p:txBody>
          <a:bodyPr/>
          <a:lstStyle>
            <a:extLst/>
          </a:lstStyle>
          <a:p>
            <a:fld id="{A4A3E61B-3AB3-490F-90D4-269C8A444AE7}" type="datetimeFigureOut">
              <a:rPr lang="en-US" smtClean="0"/>
              <a:pPr/>
              <a:t>8/2/2017</a:t>
            </a:fld>
            <a:endParaRPr lang="en-US"/>
          </a:p>
        </p:txBody>
      </p:sp>
      <p:sp>
        <p:nvSpPr>
          <p:cNvPr id="6" name="Marcador de Posição do Rodapé 5"/>
          <p:cNvSpPr>
            <a:spLocks noGrp="1"/>
          </p:cNvSpPr>
          <p:nvPr>
            <p:ph type="ftr" sz="quarter" idx="11"/>
          </p:nvPr>
        </p:nvSpPr>
        <p:spPr/>
        <p:txBody>
          <a:bodyPr/>
          <a:lstStyle>
            <a:extLst/>
          </a:lstStyle>
          <a:p>
            <a:endParaRPr lang="en-US"/>
          </a:p>
        </p:txBody>
      </p:sp>
      <p:sp>
        <p:nvSpPr>
          <p:cNvPr id="7" name="Marcador de Posição do Número do Diapositivo 6"/>
          <p:cNvSpPr>
            <a:spLocks noGrp="1"/>
          </p:cNvSpPr>
          <p:nvPr>
            <p:ph type="sldNum" sz="quarter" idx="12"/>
          </p:nvPr>
        </p:nvSpPr>
        <p:spPr/>
        <p:txBody>
          <a:bodyPr/>
          <a:lstStyle>
            <a:extLst/>
          </a:lstStyle>
          <a:p>
            <a:fld id="{8745C66F-FC7B-4C52-931F-EAABACA1CBDF}"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transition spd="slow">
    <p:wipe dir="d"/>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Marcador de Posição do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PT" smtClean="0"/>
              <a:t>Clique para editar os estilos</a:t>
            </a:r>
          </a:p>
        </p:txBody>
      </p:sp>
      <p:sp>
        <p:nvSpPr>
          <p:cNvPr id="3" name="Marcador de Posição d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PT" smtClean="0"/>
              <a:t>Clique no ícone para adicionar uma imagem</a:t>
            </a:r>
            <a:endParaRPr kumimoji="0" lang="en-US" dirty="0"/>
          </a:p>
        </p:txBody>
      </p:sp>
      <p:sp>
        <p:nvSpPr>
          <p:cNvPr id="5" name="Marcador de Posição da Data 4"/>
          <p:cNvSpPr>
            <a:spLocks noGrp="1"/>
          </p:cNvSpPr>
          <p:nvPr>
            <p:ph type="dt" sz="half" idx="10"/>
          </p:nvPr>
        </p:nvSpPr>
        <p:spPr/>
        <p:txBody>
          <a:bodyPr/>
          <a:lstStyle>
            <a:lvl1pPr>
              <a:defRPr>
                <a:solidFill>
                  <a:schemeClr val="tx1"/>
                </a:solidFill>
              </a:defRPr>
            </a:lvl1pPr>
            <a:extLst/>
          </a:lstStyle>
          <a:p>
            <a:fld id="{A4A3E61B-3AB3-490F-90D4-269C8A444AE7}" type="datetimeFigureOut">
              <a:rPr lang="en-US" smtClean="0"/>
              <a:pPr/>
              <a:t>8/2/2017</a:t>
            </a:fld>
            <a:endParaRPr lang="en-US"/>
          </a:p>
        </p:txBody>
      </p:sp>
      <p:sp>
        <p:nvSpPr>
          <p:cNvPr id="6" name="Marcador de Posição do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Marcador de Posição do Número do Diapositivo 6"/>
          <p:cNvSpPr>
            <a:spLocks noGrp="1"/>
          </p:cNvSpPr>
          <p:nvPr>
            <p:ph type="sldNum" sz="quarter" idx="12"/>
          </p:nvPr>
        </p:nvSpPr>
        <p:spPr/>
        <p:txBody>
          <a:bodyPr/>
          <a:lstStyle>
            <a:lvl1pPr>
              <a:defRPr>
                <a:solidFill>
                  <a:schemeClr val="tx1"/>
                </a:solidFill>
              </a:defRPr>
            </a:lvl1pPr>
            <a:extLst/>
          </a:lstStyle>
          <a:p>
            <a:fld id="{8745C66F-FC7B-4C52-931F-EAABACA1CBDF}" type="slidenum">
              <a:rPr lang="en-US" smtClean="0"/>
              <a:pPr/>
              <a:t>‹nº›</a:t>
            </a:fld>
            <a:endParaRPr lang="en-US"/>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PT" smtClean="0"/>
              <a:t>Clique para editar o estilo</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ctângulo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xão rect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ctângulo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xão rect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Marcador de Posição do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PT" smtClean="0"/>
              <a:t>Clique para editar o estilo</a:t>
            </a:r>
            <a:endParaRPr kumimoji="0" lang="en-US"/>
          </a:p>
        </p:txBody>
      </p:sp>
      <p:sp>
        <p:nvSpPr>
          <p:cNvPr id="30" name="Marcador de Posição do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10" name="Marcador de Posição d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A3E61B-3AB3-490F-90D4-269C8A444AE7}" type="datetimeFigureOut">
              <a:rPr lang="en-US" smtClean="0"/>
              <a:pPr/>
              <a:t>8/2/2017</a:t>
            </a:fld>
            <a:endParaRPr lang="en-US"/>
          </a:p>
        </p:txBody>
      </p:sp>
      <p:sp>
        <p:nvSpPr>
          <p:cNvPr id="22" name="Marcador de Posição do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Marcador de Posição do Número do Diapositivo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745C66F-FC7B-4C52-931F-EAABACA1CBDF}"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dir="d"/>
    <p:sndAc>
      <p:stSnd>
        <p:snd r:embed="rId13" name="laser.wav"/>
      </p:stSnd>
    </p:sndAc>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google.pt/url?sa=i&amp;rct=j&amp;q=&amp;esrc=s&amp;source=images&amp;cd=&amp;cad=rja&amp;uact=8&amp;ved=0ahUKEwjdquTKurTVAhVBWBoKHXp6Dh0QjRwIBw&amp;url=https://pt.wikipedia.org/wiki/Portugal_nos_Jogos_Ol%C3%ADmpicos_de_Ver%C3%A3o_de_1912&amp;psig=AFQjCNGyjyZ-pQhNPbiSq0U8yWxBP9pVUg&amp;ust=15016226897830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pt/url?sa=i&amp;rct=j&amp;q=&amp;esrc=s&amp;source=images&amp;cd=&amp;cad=rja&amp;uact=8&amp;ved=0ahUKEwiei_WrurTVAhUGVhoKHfTWA0sQjRwIBw&amp;url=https://europa.eu/european-union/about-eu/symbols/flag_pt&amp;psig=AFQjCNHEF_dPP-P6-vlQKd3a5j7MfxW34A&amp;ust=1501622624443641"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pt/url?sa=i&amp;rct=j&amp;q=&amp;esrc=s&amp;source=images&amp;cd=&amp;cad=rja&amp;uact=8&amp;ved=0ahUKEwjs5e7B57bVAhWHthoKHUNvAzYQjRwIBw&amp;url=https://pt.slideshare.net/mariliagomes7921/aula-de-minerais-alimentos-e-alimentao&amp;psig=AFQjCNHpCrryZ3w4cmKR7sGJQIZOQUjnMw&amp;ust=1501703433886642"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google.pt/url?sa=i&amp;rct=j&amp;q=&amp;esrc=s&amp;source=images&amp;cd=&amp;cad=rja&amp;uact=8&amp;ved=0ahUKEwih68fy8bbVAhXHPRoKHR2PD4IQjRwIBw&amp;url=https://www.naturok.com/produto/3033-informa%C3%A7%C3%A3o-ao-consumidor&amp;psig=AFQjCNG7owLO7VRPxSL3LNhAllHevDXUVw&amp;ust=1501706244233761" TargetMode="External"/><Relationship Id="rId7" Type="http://schemas.openxmlformats.org/officeDocument/2006/relationships/hyperlink" Target="https://www.google.pt/url?sa=i&amp;rct=j&amp;q=&amp;esrc=s&amp;source=images&amp;cd=&amp;cad=rja&amp;uact=8&amp;ved=0ahUKEwio5ae28LbVAhUGPBoKHTUPADoQjRwIBw&amp;url=https://www.youtube.com/watch?v=DYYvQVZxeIg&amp;psig=AFQjCNEm9r0d_dSKxA_YFQDzF85V9D2kLQ&amp;ust=1501705847474449"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pt/url?sa=i&amp;rct=j&amp;q=&amp;esrc=s&amp;source=images&amp;cd=&amp;cad=rja&amp;uact=8&amp;ved=0ahUKEwjQzrmr8bbVAhVKHxoKHRPgAewQjRwIBw&amp;url=http://logobr.org/branding/logo-cruz-vermelha-internacional/&amp;psig=AFQjCNFl2Kj9fE1Ohhz_Bf7UqjdOH8Q8Hg&amp;ust=1501706102779513" TargetMode="Externa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google.pt/url?sa=i&amp;rct=j&amp;q=&amp;esrc=s&amp;source=images&amp;cd=&amp;cad=rja&amp;uact=8&amp;ved=0ahUKEwj4tauS_LbVAhVDvBoKHdfnC3oQjRwIBw&amp;url=http://direitobrasil.org/medico-e-condenado-em-r-20-mil-de-danos-morais-por-resultado-errado-em-exame-de-sifilis/&amp;psig=AFQjCNGnhxLbszl-IlHoIXi3si2x8FJquQ&amp;ust=1501709003722906" TargetMode="External"/><Relationship Id="rId7" Type="http://schemas.openxmlformats.org/officeDocument/2006/relationships/hyperlink" Target="http://www.google.pt/url?sa=i&amp;rct=j&amp;q=&amp;esrc=s&amp;source=images&amp;cd=&amp;cad=rja&amp;uact=8&amp;ved=0ahUKEwj1zP_E-rbVAhWEWxoKHSG7A_oQjRwIBw&amp;url=http://www.infoescola.com/saude/suplementos-alimentares/&amp;psig=AFQjCNGrfrXmZYfqbdinNbt_HOi84VGRGA&amp;ust=1501708570212301"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google.pt/url?sa=i&amp;rct=j&amp;q=&amp;esrc=s&amp;source=images&amp;cd=&amp;cad=rja&amp;uact=8&amp;ved=0ahUKEwjlr9a3-7bVAhUDLhoKHfjeBeoQjRwIBw&amp;url=https://www.youtube.com/watch?v=FHJPgMOFx1Q&amp;psig=AFQjCNGY0B4n-zNyGkdUBWmqYrtLhH8JlQ&amp;ust=1501708774780395"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s://www.google.pt/url?sa=i&amp;rct=j&amp;q=&amp;esrc=s&amp;source=images&amp;cd=&amp;ved=0ahUKEwj964biobHVAhWLWRoKHbdQB3kQjRwIBw&amp;url=https://www.pinterest.pt/explore/fontes-de-vitamina-a/&amp;psig=AFQjCNECn0LrPvGGU5_i6RDX5iUxa-jdZQ&amp;ust=1501512923962589" TargetMode="Externa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chart" Target="../charts/chart17.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pt/url?sa=i&amp;rct=j&amp;q=&amp;esrc=s&amp;source=images&amp;cd=&amp;cad=rja&amp;uact=8&amp;ved=0ahUKEwjb06fVvKzVAhXDChoKHUeHBogQjRwIBw&amp;url=http://www.anutricionista.com/o-que-sao-suplementos-alimentares.html&amp;psig=AFQjCNHRHkOU-g4fNKQwXQb6X0sxo2DimQ&amp;ust=1501348367546154"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pt/url?sa=i&amp;rct=j&amp;q=&amp;esrc=s&amp;source=images&amp;cd=&amp;cad=rja&amp;uact=8&amp;ved=0ahUKEwjWgOHig7TVAhVIvhQKHe3gC2IQjRwIBw&amp;url=http://www.frases10.online/frases/agradecimentos/5&amp;psig=AFQjCNHWyJ9bX62lNdH-eCjgBTk5zesRuA&amp;ust=1501607952578372"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pt/url?sa=i&amp;rct=j&amp;q=&amp;esrc=s&amp;source=images&amp;cd=&amp;cad=rja&amp;uact=8&amp;ved=0ahUKEwjWqrGyhrfVAhWHXRoKHUu-AkYQjRwIBw&amp;url=https://en.wikipedia.org/wiki/Supplementum_Plantarum&amp;psig=AFQjCNGVCng0x6CCP4W9CYllmKsOEtwmYA&amp;ust=1501711738791260"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pt/url?sa=i&amp;rct=j&amp;q=&amp;esrc=s&amp;source=images&amp;cd=&amp;cad=rja&amp;uact=8&amp;ved=0ahUKEwi66eeIhrfVAhUC2BoKHcgOCTcQjRwIBw&amp;url=http://medalimenta.blogspot.com/2015/07/suplementos-alimentares-pros-e-contras.html&amp;psig=AFQjCNHveIQGSE3qu9ktuhApViW4umg01Q&amp;ust=1501711661406201"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600200" y="381000"/>
            <a:ext cx="7315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3200" b="1" i="1" u="sng" strike="noStrike" cap="none" normalizeH="0" baseline="0" dirty="0" smtClean="0">
                <a:ln>
                  <a:noFill/>
                </a:ln>
                <a:solidFill>
                  <a:srgbClr val="00B050"/>
                </a:solidFill>
                <a:effectLst/>
                <a:latin typeface="Book Antiqua" pitchFamily="18" charset="0"/>
                <a:ea typeface="Times New Roman" pitchFamily="18" charset="0"/>
                <a:cs typeface="Times New Roman" pitchFamily="18" charset="0"/>
              </a:rPr>
              <a:t>Avalia</a:t>
            </a:r>
            <a:r>
              <a:rPr kumimoji="0" lang="pt-PT" sz="3200" b="1" i="1" u="sng" strike="noStrike" cap="none" normalizeH="0" baseline="0" dirty="0" smtClean="0">
                <a:ln>
                  <a:noFill/>
                </a:ln>
                <a:solidFill>
                  <a:srgbClr val="00B050"/>
                </a:solidFill>
                <a:effectLst/>
                <a:latin typeface="Cambria"/>
                <a:ea typeface="Times New Roman" pitchFamily="18" charset="0"/>
                <a:cs typeface="Times New Roman" pitchFamily="18" charset="0"/>
              </a:rPr>
              <a:t>ç</a:t>
            </a:r>
            <a:r>
              <a:rPr kumimoji="0" lang="pt-PT" sz="3200" b="1" i="1" u="sng" strike="noStrike" cap="none" normalizeH="0" baseline="0" dirty="0" smtClean="0">
                <a:ln>
                  <a:noFill/>
                </a:ln>
                <a:solidFill>
                  <a:srgbClr val="00B050"/>
                </a:solidFill>
                <a:effectLst/>
                <a:latin typeface="Book Antiqua" pitchFamily="18" charset="0"/>
                <a:ea typeface="Times New Roman" pitchFamily="18" charset="0"/>
                <a:cs typeface="Times New Roman" pitchFamily="18" charset="0"/>
              </a:rPr>
              <a:t>ão do conhecimento geral sobre suplementos alimentares em Lisboa </a:t>
            </a:r>
            <a:endParaRPr kumimoji="0" lang="pt-PT" sz="3200" b="0" i="0" u="none" strike="noStrike" cap="none" normalizeH="0" baseline="0" dirty="0" smtClean="0">
              <a:ln>
                <a:noFill/>
              </a:ln>
              <a:solidFill>
                <a:srgbClr val="00B050"/>
              </a:solidFill>
              <a:effectLst/>
              <a:latin typeface="Arial" pitchFamily="34" charset="0"/>
              <a:cs typeface="Arial" pitchFamily="34" charset="0"/>
            </a:endParaRPr>
          </a:p>
        </p:txBody>
      </p:sp>
      <p:pic>
        <p:nvPicPr>
          <p:cNvPr id="6" name="Imagem 5" descr="http://fotos.sapo.pt/anasofiaguerra/fotos/?uid=gnHEDTQF58yNyPZbuH0Z"/>
          <p:cNvPicPr/>
          <p:nvPr/>
        </p:nvPicPr>
        <p:blipFill>
          <a:blip r:embed="rId3" cstate="print"/>
          <a:srcRect/>
          <a:stretch>
            <a:fillRect/>
          </a:stretch>
        </p:blipFill>
        <p:spPr bwMode="auto">
          <a:xfrm>
            <a:off x="990600" y="1447800"/>
            <a:ext cx="7086600" cy="3886200"/>
          </a:xfrm>
          <a:prstGeom prst="rect">
            <a:avLst/>
          </a:prstGeom>
          <a:blipFill>
            <a:blip r:embed="rId4" cstate="print"/>
            <a:tile tx="0" ty="0" sx="100000" sy="100000" flip="none" algn="tl"/>
          </a:blipFill>
          <a:ln w="9525">
            <a:noFill/>
            <a:miter lim="800000"/>
            <a:headEnd/>
            <a:tailEnd/>
          </a:ln>
          <a:effectLst>
            <a:outerShdw blurRad="50800" dist="38100" dir="5400000" sx="101000" sy="101000" algn="t" rotWithShape="0">
              <a:srgbClr val="FF0000">
                <a:alpha val="40000"/>
              </a:srgbClr>
            </a:outerShdw>
          </a:effectLst>
        </p:spPr>
      </p:pic>
      <p:pic>
        <p:nvPicPr>
          <p:cNvPr id="7" name="Imagem 6"/>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52400" y="228600"/>
            <a:ext cx="1057275" cy="695325"/>
          </a:xfrm>
          <a:prstGeom prst="rect">
            <a:avLst/>
          </a:prstGeom>
          <a:noFill/>
          <a:ln>
            <a:noFill/>
          </a:ln>
        </p:spPr>
      </p:pic>
      <p:sp>
        <p:nvSpPr>
          <p:cNvPr id="1026" name="Rectangle 2"/>
          <p:cNvSpPr>
            <a:spLocks noChangeArrowheads="1"/>
          </p:cNvSpPr>
          <p:nvPr/>
        </p:nvSpPr>
        <p:spPr bwMode="auto">
          <a:xfrm>
            <a:off x="3429000" y="5768116"/>
            <a:ext cx="4876800" cy="12157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pt-PT" sz="1100" strike="noStrike" cap="none" normalizeH="0" baseline="0" dirty="0" smtClean="0">
                <a:ln>
                  <a:noFill/>
                </a:ln>
                <a:effectLst/>
                <a:latin typeface="+mj-lt"/>
                <a:ea typeface="+mn-ea"/>
                <a:cs typeface="Times New Roman" pitchFamily="18" charset="0"/>
              </a:rPr>
              <a:t>Licenciatura em Análises Clínicas e Saúde Pública 2016/2017</a:t>
            </a:r>
            <a:endParaRPr kumimoji="0" lang="pt-PT" sz="1100" strike="noStrike" cap="none" normalizeH="0" baseline="0" dirty="0" smtClean="0">
              <a:ln>
                <a:noFill/>
              </a:ln>
              <a:effectLst/>
              <a:latin typeface="+mj-lt"/>
              <a:cs typeface="Arial" pitchFamily="34"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pt-PT" sz="1100" strike="noStrike" cap="none" normalizeH="0" baseline="0" dirty="0" smtClean="0">
                <a:ln>
                  <a:noFill/>
                </a:ln>
                <a:effectLst/>
                <a:latin typeface="+mj-lt"/>
                <a:ea typeface="Times New Roman" pitchFamily="18" charset="0"/>
                <a:cs typeface="Times New Roman" pitchFamily="18" charset="0"/>
              </a:rPr>
              <a:t>	</a:t>
            </a:r>
            <a:r>
              <a:rPr kumimoji="0" lang="pt-PT" sz="1100" b="1" u="sng" strike="noStrike" cap="none" normalizeH="0" baseline="0" dirty="0" smtClean="0">
                <a:ln>
                  <a:noFill/>
                </a:ln>
                <a:effectLst/>
                <a:latin typeface="+mj-lt"/>
                <a:ea typeface="Times New Roman" pitchFamily="18" charset="0"/>
                <a:cs typeface="Times New Roman" pitchFamily="18" charset="0"/>
              </a:rPr>
              <a:t>Projeto de Investigação Aplicada</a:t>
            </a:r>
          </a:p>
          <a:p>
            <a:r>
              <a:rPr lang="pt-BR" sz="1100" dirty="0" smtClean="0">
                <a:latin typeface="+mj-lt"/>
              </a:rPr>
              <a:t>        Eliaby Ribeiro de Paulo</a:t>
            </a:r>
            <a:endParaRPr lang="pt-PT" sz="1100" dirty="0" smtClean="0">
              <a:latin typeface="+mj-lt"/>
            </a:endParaRPr>
          </a:p>
          <a:p>
            <a:r>
              <a:rPr lang="pt-PT" sz="1100" dirty="0" smtClean="0">
                <a:latin typeface="+mj-lt"/>
              </a:rPr>
              <a:t>        Orientadora Interna: Professora Doutora Ana Cláudia de Sousa</a:t>
            </a:r>
          </a:p>
          <a:p>
            <a:pPr marL="0" marR="0" lvl="0" indent="228600" algn="ctr" defTabSz="914400" rtl="0" eaLnBrk="0" fontAlgn="base" latinLnBrk="0" hangingPunct="0">
              <a:lnSpc>
                <a:spcPct val="100000"/>
              </a:lnSpc>
              <a:spcBef>
                <a:spcPct val="0"/>
              </a:spcBef>
              <a:spcAft>
                <a:spcPct val="0"/>
              </a:spcAft>
              <a:buClrTx/>
              <a:buSzTx/>
              <a:buFontTx/>
              <a:buNone/>
              <a:tabLst/>
            </a:pPr>
            <a:endParaRPr lang="pt-PT" sz="1100" b="1" i="1" u="sng" dirty="0" smtClean="0">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457200" y="6393105"/>
            <a:ext cx="2362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PT"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t-PT" sz="1100" b="1" i="0" u="none" strike="noStrike" cap="none" normalizeH="0" baseline="0" dirty="0" smtClean="0">
                <a:ln>
                  <a:noFill/>
                </a:ln>
                <a:effectLst/>
                <a:latin typeface="Times New Roman" pitchFamily="18" charset="0"/>
                <a:ea typeface="Times New Roman" pitchFamily="18" charset="0"/>
                <a:cs typeface="Times New Roman" pitchFamily="18" charset="0"/>
              </a:rPr>
              <a:t>Barcarena 02 de </a:t>
            </a:r>
            <a:r>
              <a:rPr kumimoji="0" lang="pt-PT" sz="1200" b="1" i="0" u="none" strike="noStrike" cap="none" normalizeH="0" baseline="0" dirty="0" smtClean="0">
                <a:ln>
                  <a:noFill/>
                </a:ln>
                <a:effectLst/>
                <a:latin typeface="Times New Roman" pitchFamily="18" charset="0"/>
                <a:ea typeface="Times New Roman" pitchFamily="18" charset="0"/>
                <a:cs typeface="Times New Roman" pitchFamily="18" charset="0"/>
              </a:rPr>
              <a:t>Agosto</a:t>
            </a:r>
            <a:r>
              <a:rPr kumimoji="0" lang="pt-PT" sz="1100" b="1" i="0" u="none" strike="noStrike" cap="none" normalizeH="0" baseline="0" dirty="0" smtClean="0">
                <a:ln>
                  <a:noFill/>
                </a:ln>
                <a:effectLst/>
                <a:latin typeface="Times New Roman" pitchFamily="18" charset="0"/>
                <a:ea typeface="Times New Roman" pitchFamily="18" charset="0"/>
                <a:cs typeface="Times New Roman" pitchFamily="18" charset="0"/>
              </a:rPr>
              <a:t> de </a:t>
            </a:r>
            <a:r>
              <a:rPr kumimoji="0" lang="pt-PT" sz="1200" b="1" i="0" u="none" strike="noStrike" cap="none" normalizeH="0" baseline="0" dirty="0" smtClean="0">
                <a:ln>
                  <a:noFill/>
                </a:ln>
                <a:effectLst/>
                <a:latin typeface="Times New Roman" pitchFamily="18" charset="0"/>
                <a:ea typeface="Times New Roman" pitchFamily="18" charset="0"/>
                <a:cs typeface="Times New Roman" pitchFamily="18" charset="0"/>
              </a:rPr>
              <a:t>2017</a:t>
            </a:r>
            <a:endParaRPr kumimoji="0" lang="pt-PT" sz="1200" b="1"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609600" y="762000"/>
            <a:ext cx="3276600" cy="707886"/>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Quem são os consumidores regulares</a:t>
            </a:r>
            <a:endParaRPr lang="pt-PT"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9" name="Tabela 8"/>
          <p:cNvGraphicFramePr>
            <a:graphicFrameLocks noGrp="1"/>
          </p:cNvGraphicFramePr>
          <p:nvPr/>
        </p:nvGraphicFramePr>
        <p:xfrm>
          <a:off x="304800" y="1828800"/>
          <a:ext cx="3886200" cy="3633935"/>
        </p:xfrm>
        <a:graphic>
          <a:graphicData uri="http://schemas.openxmlformats.org/drawingml/2006/table">
            <a:tbl>
              <a:tblPr>
                <a:tableStyleId>{91EBBBCC-DAD2-459C-BE2E-F6DE35CF9A28}</a:tableStyleId>
              </a:tblPr>
              <a:tblGrid>
                <a:gridCol w="3886200"/>
              </a:tblGrid>
              <a:tr h="304800">
                <a:tc>
                  <a:txBody>
                    <a:bodyPr/>
                    <a:lstStyle/>
                    <a:p>
                      <a:pPr algn="ctr">
                        <a:lnSpc>
                          <a:spcPct val="105000"/>
                        </a:lnSpc>
                        <a:spcAft>
                          <a:spcPts val="0"/>
                        </a:spcAft>
                      </a:pP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Atletas</a:t>
                      </a:r>
                    </a:p>
                    <a:p>
                      <a:pPr algn="ctr">
                        <a:lnSpc>
                          <a:spcPct val="105000"/>
                        </a:lnSpc>
                        <a:spcAft>
                          <a:spcPts val="0"/>
                        </a:spcAft>
                      </a:pPr>
                      <a:endParaRPr lang="pt-PT" sz="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txBody>
                  <a:tcPr marL="68580" marR="68580" marT="0" marB="0">
                    <a:solidFill>
                      <a:schemeClr val="accent4">
                        <a:lumMod val="20000"/>
                        <a:lumOff val="80000"/>
                      </a:schemeClr>
                    </a:solidFill>
                  </a:tcPr>
                </a:tc>
              </a:tr>
              <a:tr h="611039">
                <a:tc>
                  <a:txBody>
                    <a:bodyPr/>
                    <a:lstStyle/>
                    <a:p>
                      <a:pPr algn="ctr">
                        <a:lnSpc>
                          <a:spcPct val="105000"/>
                        </a:lnSpc>
                        <a:spcAft>
                          <a:spcPts val="0"/>
                        </a:spcAft>
                      </a:pP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Vegans </a:t>
                      </a:r>
                    </a:p>
                    <a:p>
                      <a:pPr algn="ctr">
                        <a:lnSpc>
                          <a:spcPct val="105000"/>
                        </a:lnSpc>
                        <a:spcAft>
                          <a:spcPts val="0"/>
                        </a:spcAft>
                      </a:pPr>
                      <a:endParaRPr lang="pt-PT" sz="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lnSpc>
                          <a:spcPct val="105000"/>
                        </a:lnSpc>
                        <a:spcAft>
                          <a:spcPts val="0"/>
                        </a:spcAft>
                      </a:pP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Vegetarianos</a:t>
                      </a:r>
                    </a:p>
                    <a:p>
                      <a:pPr algn="ctr">
                        <a:lnSpc>
                          <a:spcPct val="105000"/>
                        </a:lnSpc>
                        <a:spcAft>
                          <a:spcPts val="0"/>
                        </a:spcAft>
                      </a:pPr>
                      <a:endParaRPr lang="pt-PT" sz="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solidFill>
                      <a:schemeClr val="accent4">
                        <a:lumMod val="20000"/>
                        <a:lumOff val="80000"/>
                      </a:schemeClr>
                    </a:solidFill>
                  </a:tcPr>
                </a:tc>
              </a:tr>
              <a:tr h="371856">
                <a:tc>
                  <a:txBody>
                    <a:bodyPr/>
                    <a:lstStyle/>
                    <a:p>
                      <a:pPr algn="ctr">
                        <a:lnSpc>
                          <a:spcPct val="105000"/>
                        </a:lnSpc>
                        <a:spcAft>
                          <a:spcPts val="0"/>
                        </a:spcAft>
                      </a:pP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Pessoas </a:t>
                      </a:r>
                      <a:r>
                        <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 poder aquisitivo </a:t>
                      </a: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alto</a:t>
                      </a:r>
                    </a:p>
                    <a:p>
                      <a:pPr algn="ctr">
                        <a:lnSpc>
                          <a:spcPct val="105000"/>
                        </a:lnSpc>
                        <a:spcAft>
                          <a:spcPts val="0"/>
                        </a:spcAft>
                      </a:pPr>
                      <a:endParaRPr lang="pt-PT" sz="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solidFill>
                      <a:schemeClr val="accent4">
                        <a:lumMod val="20000"/>
                        <a:lumOff val="80000"/>
                      </a:schemeClr>
                    </a:solidFill>
                  </a:tcPr>
                </a:tc>
              </a:tr>
              <a:tr h="611039">
                <a:tc>
                  <a:txBody>
                    <a:bodyPr/>
                    <a:lstStyle/>
                    <a:p>
                      <a:pPr algn="ctr">
                        <a:lnSpc>
                          <a:spcPct val="105000"/>
                        </a:lnSpc>
                        <a:spcAft>
                          <a:spcPts val="0"/>
                        </a:spcAft>
                      </a:pP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Pessoas </a:t>
                      </a:r>
                      <a:r>
                        <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 procuram estilo de vida </a:t>
                      </a: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saudável</a:t>
                      </a:r>
                    </a:p>
                    <a:p>
                      <a:pPr algn="ctr">
                        <a:lnSpc>
                          <a:spcPct val="105000"/>
                        </a:lnSpc>
                        <a:spcAft>
                          <a:spcPts val="0"/>
                        </a:spcAft>
                      </a:pPr>
                      <a:endParaRPr lang="pt-PT" sz="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solidFill>
                      <a:schemeClr val="accent4">
                        <a:lumMod val="20000"/>
                        <a:lumOff val="80000"/>
                      </a:schemeClr>
                    </a:solidFill>
                  </a:tcPr>
                </a:tc>
              </a:tr>
              <a:tr h="327730">
                <a:tc>
                  <a:txBody>
                    <a:bodyPr/>
                    <a:lstStyle/>
                    <a:p>
                      <a:pPr algn="ctr">
                        <a:lnSpc>
                          <a:spcPct val="105000"/>
                        </a:lnSpc>
                        <a:spcAft>
                          <a:spcPts val="0"/>
                        </a:spcAft>
                      </a:pP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Profissionais </a:t>
                      </a:r>
                      <a:r>
                        <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a:t>
                      </a: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saúde</a:t>
                      </a:r>
                    </a:p>
                    <a:p>
                      <a:pPr algn="ctr">
                        <a:lnSpc>
                          <a:spcPct val="105000"/>
                        </a:lnSpc>
                        <a:spcAft>
                          <a:spcPts val="0"/>
                        </a:spcAft>
                      </a:pPr>
                      <a:endParaRPr lang="pt-PT" sz="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solidFill>
                      <a:schemeClr val="accent4">
                        <a:lumMod val="20000"/>
                        <a:lumOff val="80000"/>
                      </a:schemeClr>
                    </a:solidFill>
                  </a:tcPr>
                </a:tc>
              </a:tr>
              <a:tr h="305519">
                <a:tc>
                  <a:txBody>
                    <a:bodyPr/>
                    <a:lstStyle/>
                    <a:p>
                      <a:pPr algn="ctr">
                        <a:lnSpc>
                          <a:spcPct val="105000"/>
                        </a:lnSpc>
                        <a:spcAft>
                          <a:spcPts val="0"/>
                        </a:spcAft>
                      </a:pP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Idosos</a:t>
                      </a:r>
                    </a:p>
                    <a:p>
                      <a:pPr algn="ctr">
                        <a:lnSpc>
                          <a:spcPct val="105000"/>
                        </a:lnSpc>
                        <a:spcAft>
                          <a:spcPts val="0"/>
                        </a:spcAft>
                      </a:pPr>
                      <a:endParaRPr lang="pt-PT" sz="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solidFill>
                      <a:schemeClr val="accent4">
                        <a:lumMod val="20000"/>
                        <a:lumOff val="80000"/>
                      </a:schemeClr>
                    </a:solidFill>
                  </a:tcPr>
                </a:tc>
              </a:tr>
              <a:tr h="305519">
                <a:tc>
                  <a:txBody>
                    <a:bodyPr/>
                    <a:lstStyle/>
                    <a:p>
                      <a:pPr algn="ctr">
                        <a:lnSpc>
                          <a:spcPct val="105000"/>
                        </a:lnSpc>
                        <a:spcAft>
                          <a:spcPts val="0"/>
                        </a:spcAft>
                      </a:pP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Grávidas</a:t>
                      </a:r>
                    </a:p>
                    <a:p>
                      <a:pPr algn="ctr">
                        <a:lnSpc>
                          <a:spcPct val="105000"/>
                        </a:lnSpc>
                        <a:spcAft>
                          <a:spcPts val="0"/>
                        </a:spcAft>
                      </a:pPr>
                      <a:endParaRPr lang="pt-PT" sz="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solidFill>
                      <a:schemeClr val="accent4">
                        <a:lumMod val="20000"/>
                        <a:lumOff val="80000"/>
                      </a:schemeClr>
                    </a:solidFill>
                  </a:tcPr>
                </a:tc>
              </a:tr>
              <a:tr h="305519">
                <a:tc>
                  <a:txBody>
                    <a:bodyPr/>
                    <a:lstStyle/>
                    <a:p>
                      <a:pPr algn="ctr">
                        <a:lnSpc>
                          <a:spcPct val="105000"/>
                        </a:lnSpc>
                        <a:spcAft>
                          <a:spcPts val="0"/>
                        </a:spcAft>
                      </a:pPr>
                      <a:r>
                        <a:rPr lang="pt-PT" sz="1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Mulheres</a:t>
                      </a:r>
                      <a:endPar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solidFill>
                      <a:schemeClr val="accent4">
                        <a:lumMod val="20000"/>
                        <a:lumOff val="80000"/>
                      </a:schemeClr>
                    </a:solidFill>
                  </a:tcPr>
                </a:tc>
              </a:tr>
            </a:tbl>
          </a:graphicData>
        </a:graphic>
      </p:graphicFrame>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Seta para baixo 10"/>
          <p:cNvSpPr/>
          <p:nvPr/>
        </p:nvSpPr>
        <p:spPr>
          <a:xfrm>
            <a:off x="3733800" y="13716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11"/>
          <p:cNvSpPr txBox="1"/>
          <p:nvPr/>
        </p:nvSpPr>
        <p:spPr>
          <a:xfrm>
            <a:off x="4876800" y="1524000"/>
            <a:ext cx="4038600" cy="707886"/>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Motivos para ingerir Suplementos Alimentares</a:t>
            </a:r>
            <a:endParaRPr lang="pt-PT"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eta para baixo 12"/>
          <p:cNvSpPr/>
          <p:nvPr/>
        </p:nvSpPr>
        <p:spPr>
          <a:xfrm>
            <a:off x="8610600" y="2057400"/>
            <a:ext cx="152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4" name="Tabela 13"/>
          <p:cNvGraphicFramePr>
            <a:graphicFrameLocks noGrp="1"/>
          </p:cNvGraphicFramePr>
          <p:nvPr/>
        </p:nvGraphicFramePr>
        <p:xfrm>
          <a:off x="4800600" y="2667000"/>
          <a:ext cx="4114800" cy="3586579"/>
        </p:xfrm>
        <a:graphic>
          <a:graphicData uri="http://schemas.openxmlformats.org/drawingml/2006/table">
            <a:tbl>
              <a:tblPr>
                <a:tableStyleId>{0660B408-B3CF-4A94-85FC-2B1E0A45F4A2}</a:tableStyleId>
              </a:tblPr>
              <a:tblGrid>
                <a:gridCol w="4114800"/>
              </a:tblGrid>
              <a:tr h="538260">
                <a:tc>
                  <a:txBody>
                    <a:bodyPr/>
                    <a:lstStyle/>
                    <a:p>
                      <a:pPr algn="ctr">
                        <a:lnSpc>
                          <a:spcPct val="105000"/>
                        </a:lnSpc>
                        <a:spcAft>
                          <a:spcPts val="0"/>
                        </a:spcAft>
                      </a:pPr>
                      <a:endParaRPr lang="pt-PT" sz="1600" cap="none" spc="0" dirty="0">
                        <a:ln w="1905"/>
                        <a:effectLst>
                          <a:innerShdw blurRad="69850" dist="43180" dir="5400000">
                            <a:srgbClr val="000000">
                              <a:alpha val="65000"/>
                            </a:srgbClr>
                          </a:innerShdw>
                        </a:effectLst>
                      </a:endParaRPr>
                    </a:p>
                    <a:p>
                      <a:pPr algn="ctr">
                        <a:lnSpc>
                          <a:spcPct val="105000"/>
                        </a:lnSpc>
                        <a:spcAft>
                          <a:spcPts val="0"/>
                        </a:spcAft>
                      </a:pPr>
                      <a:r>
                        <a:rPr lang="pt-PT" sz="1600" cap="none" spc="0" dirty="0">
                          <a:ln w="1905"/>
                          <a:effectLst>
                            <a:innerShdw blurRad="69850" dist="43180" dir="5400000">
                              <a:srgbClr val="000000">
                                <a:alpha val="65000"/>
                              </a:srgbClr>
                            </a:innerShdw>
                          </a:effectLst>
                        </a:rPr>
                        <a:t>Prevenir cansaço e doença</a:t>
                      </a:r>
                      <a:endPar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tc>
              </a:tr>
              <a:tr h="484053">
                <a:tc>
                  <a:txBody>
                    <a:bodyPr/>
                    <a:lstStyle/>
                    <a:p>
                      <a:pPr algn="ctr">
                        <a:lnSpc>
                          <a:spcPct val="105000"/>
                        </a:lnSpc>
                        <a:spcAft>
                          <a:spcPts val="0"/>
                        </a:spcAft>
                      </a:pPr>
                      <a:endParaRPr lang="pt-PT" sz="800" cap="none" spc="0" dirty="0" smtClean="0">
                        <a:ln w="1905"/>
                        <a:effectLst>
                          <a:innerShdw blurRad="69850" dist="43180" dir="5400000">
                            <a:srgbClr val="000000">
                              <a:alpha val="65000"/>
                            </a:srgbClr>
                          </a:innerShdw>
                        </a:effectLst>
                      </a:endParaRPr>
                    </a:p>
                    <a:p>
                      <a:pPr algn="ctr">
                        <a:lnSpc>
                          <a:spcPct val="105000"/>
                        </a:lnSpc>
                        <a:spcAft>
                          <a:spcPts val="0"/>
                        </a:spcAft>
                      </a:pPr>
                      <a:r>
                        <a:rPr lang="pt-PT" sz="1600" cap="none" spc="0" dirty="0" smtClean="0">
                          <a:ln w="1905"/>
                          <a:effectLst>
                            <a:innerShdw blurRad="69850" dist="43180" dir="5400000">
                              <a:srgbClr val="000000">
                                <a:alpha val="65000"/>
                              </a:srgbClr>
                            </a:innerShdw>
                          </a:effectLst>
                        </a:rPr>
                        <a:t>Situação de </a:t>
                      </a:r>
                      <a:r>
                        <a:rPr lang="pt-PT" sz="1600" cap="none" spc="0" dirty="0">
                          <a:ln w="1905"/>
                          <a:effectLst>
                            <a:innerShdw blurRad="69850" dist="43180" dir="5400000">
                              <a:srgbClr val="000000">
                                <a:alpha val="65000"/>
                              </a:srgbClr>
                            </a:innerShdw>
                          </a:effectLst>
                        </a:rPr>
                        <a:t>stress</a:t>
                      </a:r>
                      <a:endPar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tc>
              </a:tr>
              <a:tr h="406015">
                <a:tc>
                  <a:txBody>
                    <a:bodyPr/>
                    <a:lstStyle/>
                    <a:p>
                      <a:pPr algn="ctr">
                        <a:lnSpc>
                          <a:spcPct val="105000"/>
                        </a:lnSpc>
                        <a:spcAft>
                          <a:spcPts val="0"/>
                        </a:spcAft>
                      </a:pPr>
                      <a:endParaRPr lang="pt-PT" sz="800" cap="none" spc="0" dirty="0">
                        <a:ln w="1905"/>
                        <a:effectLst>
                          <a:innerShdw blurRad="69850" dist="43180" dir="5400000">
                            <a:srgbClr val="000000">
                              <a:alpha val="65000"/>
                            </a:srgbClr>
                          </a:innerShdw>
                        </a:effectLst>
                      </a:endParaRPr>
                    </a:p>
                    <a:p>
                      <a:pPr algn="ctr">
                        <a:lnSpc>
                          <a:spcPct val="105000"/>
                        </a:lnSpc>
                        <a:spcAft>
                          <a:spcPts val="0"/>
                        </a:spcAft>
                      </a:pPr>
                      <a:r>
                        <a:rPr lang="pt-PT" sz="1600" cap="none" spc="0" dirty="0">
                          <a:ln w="1905"/>
                          <a:effectLst>
                            <a:innerShdw blurRad="69850" dist="43180" dir="5400000">
                              <a:srgbClr val="000000">
                                <a:alpha val="65000"/>
                              </a:srgbClr>
                            </a:innerShdw>
                          </a:effectLst>
                        </a:rPr>
                        <a:t>Melhorar o estado de saúde</a:t>
                      </a:r>
                      <a:endPar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tc>
              </a:tr>
              <a:tr h="403695">
                <a:tc>
                  <a:txBody>
                    <a:bodyPr/>
                    <a:lstStyle/>
                    <a:p>
                      <a:pPr algn="ctr">
                        <a:lnSpc>
                          <a:spcPct val="105000"/>
                        </a:lnSpc>
                        <a:spcAft>
                          <a:spcPts val="0"/>
                        </a:spcAft>
                      </a:pPr>
                      <a:endParaRPr lang="pt-PT" sz="800" cap="none" spc="0" dirty="0">
                        <a:ln w="1905"/>
                        <a:effectLst>
                          <a:innerShdw blurRad="69850" dist="43180" dir="5400000">
                            <a:srgbClr val="000000">
                              <a:alpha val="65000"/>
                            </a:srgbClr>
                          </a:innerShdw>
                        </a:effectLst>
                      </a:endParaRPr>
                    </a:p>
                    <a:p>
                      <a:pPr algn="ctr">
                        <a:lnSpc>
                          <a:spcPct val="105000"/>
                        </a:lnSpc>
                        <a:spcAft>
                          <a:spcPts val="0"/>
                        </a:spcAft>
                      </a:pPr>
                      <a:r>
                        <a:rPr lang="pt-PT" sz="1600" cap="none" spc="0" dirty="0">
                          <a:ln w="1905"/>
                          <a:effectLst>
                            <a:innerShdw blurRad="69850" dist="43180" dir="5400000">
                              <a:srgbClr val="000000">
                                <a:alpha val="65000"/>
                              </a:srgbClr>
                            </a:innerShdw>
                          </a:effectLst>
                        </a:rPr>
                        <a:t>Gravidez</a:t>
                      </a:r>
                      <a:endPar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tc>
              </a:tr>
              <a:tr h="403695">
                <a:tc>
                  <a:txBody>
                    <a:bodyPr/>
                    <a:lstStyle/>
                    <a:p>
                      <a:pPr algn="ctr">
                        <a:lnSpc>
                          <a:spcPct val="105000"/>
                        </a:lnSpc>
                        <a:spcAft>
                          <a:spcPts val="0"/>
                        </a:spcAft>
                      </a:pPr>
                      <a:endParaRPr lang="pt-PT" sz="800" cap="none" spc="0" dirty="0">
                        <a:ln w="1905"/>
                        <a:effectLst>
                          <a:innerShdw blurRad="69850" dist="43180" dir="5400000">
                            <a:srgbClr val="000000">
                              <a:alpha val="65000"/>
                            </a:srgbClr>
                          </a:innerShdw>
                        </a:effectLst>
                      </a:endParaRPr>
                    </a:p>
                    <a:p>
                      <a:pPr algn="ctr">
                        <a:lnSpc>
                          <a:spcPct val="105000"/>
                        </a:lnSpc>
                        <a:spcAft>
                          <a:spcPts val="0"/>
                        </a:spcAft>
                      </a:pPr>
                      <a:r>
                        <a:rPr lang="pt-PT" sz="1600" cap="none" spc="0" dirty="0">
                          <a:ln w="1905"/>
                          <a:effectLst>
                            <a:innerShdw blurRad="69850" dist="43180" dir="5400000">
                              <a:srgbClr val="000000">
                                <a:alpha val="65000"/>
                              </a:srgbClr>
                            </a:innerShdw>
                          </a:effectLst>
                        </a:rPr>
                        <a:t>Emagrecimento</a:t>
                      </a:r>
                      <a:endPar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tc>
              </a:tr>
              <a:tr h="403695">
                <a:tc>
                  <a:txBody>
                    <a:bodyPr/>
                    <a:lstStyle/>
                    <a:p>
                      <a:pPr algn="ctr">
                        <a:lnSpc>
                          <a:spcPct val="105000"/>
                        </a:lnSpc>
                        <a:spcAft>
                          <a:spcPts val="0"/>
                        </a:spcAft>
                      </a:pPr>
                      <a:endParaRPr lang="pt-PT" sz="800" cap="none" spc="0" dirty="0">
                        <a:ln w="1905"/>
                        <a:effectLst>
                          <a:innerShdw blurRad="69850" dist="43180" dir="5400000">
                            <a:srgbClr val="000000">
                              <a:alpha val="65000"/>
                            </a:srgbClr>
                          </a:innerShdw>
                        </a:effectLst>
                      </a:endParaRPr>
                    </a:p>
                    <a:p>
                      <a:pPr algn="ctr">
                        <a:lnSpc>
                          <a:spcPct val="105000"/>
                        </a:lnSpc>
                        <a:spcAft>
                          <a:spcPts val="0"/>
                        </a:spcAft>
                      </a:pPr>
                      <a:r>
                        <a:rPr lang="pt-PT" sz="1600" cap="none" spc="0" dirty="0">
                          <a:ln w="1905"/>
                          <a:effectLst>
                            <a:innerShdw blurRad="69850" dist="43180" dir="5400000">
                              <a:srgbClr val="000000">
                                <a:alpha val="65000"/>
                              </a:srgbClr>
                            </a:innerShdw>
                          </a:effectLst>
                        </a:rPr>
                        <a:t>Desportistas</a:t>
                      </a:r>
                      <a:endPar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tc>
              </a:tr>
              <a:tr h="637186">
                <a:tc>
                  <a:txBody>
                    <a:bodyPr/>
                    <a:lstStyle/>
                    <a:p>
                      <a:pPr algn="ctr">
                        <a:lnSpc>
                          <a:spcPct val="105000"/>
                        </a:lnSpc>
                        <a:spcAft>
                          <a:spcPts val="0"/>
                        </a:spcAft>
                      </a:pPr>
                      <a:endParaRPr lang="pt-PT" sz="800" cap="none" spc="0" dirty="0">
                        <a:ln w="1905"/>
                        <a:effectLst>
                          <a:innerShdw blurRad="69850" dist="43180" dir="5400000">
                            <a:srgbClr val="000000">
                              <a:alpha val="65000"/>
                            </a:srgbClr>
                          </a:innerShdw>
                        </a:effectLst>
                      </a:endParaRPr>
                    </a:p>
                    <a:p>
                      <a:pPr algn="ctr">
                        <a:lnSpc>
                          <a:spcPct val="105000"/>
                        </a:lnSpc>
                        <a:spcAft>
                          <a:spcPts val="0"/>
                        </a:spcAft>
                      </a:pPr>
                      <a:r>
                        <a:rPr lang="pt-PT" sz="1600" cap="none" spc="0" dirty="0">
                          <a:ln w="1905"/>
                          <a:effectLst>
                            <a:innerShdw blurRad="69850" dist="43180" dir="5400000">
                              <a:srgbClr val="000000">
                                <a:alpha val="65000"/>
                              </a:srgbClr>
                            </a:innerShdw>
                          </a:effectLst>
                        </a:rPr>
                        <a:t>Homens que queiram melhorar o desempenho sexual</a:t>
                      </a:r>
                      <a:endPar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tc>
              </a:tr>
              <a:tr h="307086">
                <a:tc>
                  <a:txBody>
                    <a:bodyPr/>
                    <a:lstStyle/>
                    <a:p>
                      <a:pPr algn="ctr">
                        <a:lnSpc>
                          <a:spcPct val="105000"/>
                        </a:lnSpc>
                        <a:spcAft>
                          <a:spcPts val="0"/>
                        </a:spcAft>
                      </a:pPr>
                      <a:endParaRPr lang="pt-PT" sz="1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Times New Roman"/>
                      </a:endParaRPr>
                    </a:p>
                  </a:txBody>
                  <a:tcPr marL="68580" marR="68580" marT="0" marB="0"/>
                </a:tc>
              </a:tr>
            </a:tbl>
          </a:graphicData>
        </a:graphic>
      </p:graphicFrame>
      <p:sp>
        <p:nvSpPr>
          <p:cNvPr id="17" name="CaixaDeTexto 16"/>
          <p:cNvSpPr txBox="1"/>
          <p:nvPr/>
        </p:nvSpPr>
        <p:spPr>
          <a:xfrm>
            <a:off x="5257800" y="304800"/>
            <a:ext cx="3581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Introdução</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81000" y="1066800"/>
            <a:ext cx="3657600" cy="461665"/>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Para que serve os SA?</a:t>
            </a:r>
            <a:endParaRPr lang="pt-PT"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aixaDeTexto 2"/>
          <p:cNvSpPr txBox="1"/>
          <p:nvPr/>
        </p:nvSpPr>
        <p:spPr>
          <a:xfrm>
            <a:off x="5257800" y="304800"/>
            <a:ext cx="3581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Introdução</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Tabela 3"/>
          <p:cNvGraphicFramePr>
            <a:graphicFrameLocks noGrp="1"/>
          </p:cNvGraphicFramePr>
          <p:nvPr/>
        </p:nvGraphicFramePr>
        <p:xfrm>
          <a:off x="1066800" y="2133597"/>
          <a:ext cx="3505200" cy="4332659"/>
        </p:xfrm>
        <a:graphic>
          <a:graphicData uri="http://schemas.openxmlformats.org/drawingml/2006/table">
            <a:tbl>
              <a:tblPr>
                <a:tableStyleId>{D113A9D2-9D6B-4929-AA2D-F23B5EE8CBE7}</a:tableStyleId>
              </a:tblPr>
              <a:tblGrid>
                <a:gridCol w="3505200"/>
              </a:tblGrid>
              <a:tr h="374242">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Redução do colesterol</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74242">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Osteoporose</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481011">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Saúde ocular</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615977">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Desordens gastrointestinais</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74242">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Sintomas da menopausa</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74242">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Hipertensão arterial</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74242">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Diabetes</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74242">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Alterações funcionais</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74242">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Envelhecimento</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615977">
                <a:tc>
                  <a:txBody>
                    <a:bodyPr/>
                    <a:lstStyle/>
                    <a:p>
                      <a:pPr algn="ctr">
                        <a:lnSpc>
                          <a:spcPct val="105000"/>
                        </a:lnSpc>
                        <a:spcAft>
                          <a:spcPts val="0"/>
                        </a:spcAft>
                      </a:pPr>
                      <a:r>
                        <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Dieta e controlo de peso</a:t>
                      </a:r>
                      <a:endParaRPr lang="pt-PT" sz="1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bl>
          </a:graphicData>
        </a:graphic>
      </p:graphicFrame>
      <p:graphicFrame>
        <p:nvGraphicFramePr>
          <p:cNvPr id="6" name="Tabela 5"/>
          <p:cNvGraphicFramePr>
            <a:graphicFrameLocks noGrp="1"/>
          </p:cNvGraphicFramePr>
          <p:nvPr/>
        </p:nvGraphicFramePr>
        <p:xfrm>
          <a:off x="4953000" y="2209804"/>
          <a:ext cx="3657600" cy="4298227"/>
        </p:xfrm>
        <a:graphic>
          <a:graphicData uri="http://schemas.openxmlformats.org/drawingml/2006/table">
            <a:tbl>
              <a:tblPr>
                <a:tableStyleId>{93296810-A885-4BE3-A3E7-6D5BEEA58F35}</a:tableStyleId>
              </a:tblPr>
              <a:tblGrid>
                <a:gridCol w="3657600"/>
              </a:tblGrid>
              <a:tr h="313151">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Apetite</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13151">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Função coronária</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547867">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Hiperplasia benigna da próstata</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13151">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Função cerebral</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424992">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Alteração do comportamento</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13151">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Função hepática</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13151">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Sistema imunológico</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13151">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Artrite</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547867">
                <a:tc>
                  <a:txBody>
                    <a:bodyPr/>
                    <a:lstStyle/>
                    <a:p>
                      <a:pPr algn="ctr">
                        <a:lnSpc>
                          <a:spcPct val="105000"/>
                        </a:lnSpc>
                        <a:spcAft>
                          <a:spcPts val="0"/>
                        </a:spcAft>
                      </a:pPr>
                      <a:r>
                        <a:rPr lang="pt-PT" sz="1600"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Ossos </a:t>
                      </a: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e funções músculo-esqueléticas</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272293">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Libido</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13151">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Balanço hormonal</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r h="313151">
                <a:tc>
                  <a:txBody>
                    <a:bodyPr/>
                    <a:lstStyle/>
                    <a:p>
                      <a:pPr algn="ctr">
                        <a:lnSpc>
                          <a:spcPct val="105000"/>
                        </a:lnSpc>
                        <a:spcAft>
                          <a:spcPts val="0"/>
                        </a:spcAft>
                      </a:pPr>
                      <a:r>
                        <a:rPr lang="pt-PT" sz="1600" cap="all" spc="0" dirty="0">
                          <a:ln w="9000" cmpd="sng">
                            <a:solidFill>
                              <a:schemeClr val="accent4">
                                <a:shade val="50000"/>
                                <a:satMod val="120000"/>
                              </a:schemeClr>
                            </a:solidFill>
                            <a:prstDash val="solid"/>
                          </a:ln>
                          <a:effectLst>
                            <a:reflection blurRad="12700" stA="28000" endPos="45000" dist="1000" dir="5400000" sy="-100000" algn="bl" rotWithShape="0"/>
                          </a:effectLst>
                        </a:rPr>
                        <a:t>Antioxidantes</a:t>
                      </a:r>
                      <a:endParaRPr lang="pt-PT" sz="1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Times New Roman"/>
                      </a:endParaRPr>
                    </a:p>
                  </a:txBody>
                  <a:tcPr marL="46119" marR="46119" marT="0" marB="0">
                    <a:gradFill>
                      <a:gsLst>
                        <a:gs pos="0">
                          <a:srgbClr val="5E9EFF"/>
                        </a:gs>
                        <a:gs pos="39999">
                          <a:srgbClr val="85C2FF"/>
                        </a:gs>
                        <a:gs pos="70000">
                          <a:srgbClr val="C4D6EB"/>
                        </a:gs>
                        <a:gs pos="100000">
                          <a:srgbClr val="FFEBFA"/>
                        </a:gs>
                      </a:gsLst>
                      <a:lin ang="5400000" scaled="0"/>
                    </a:gradFill>
                  </a:tcPr>
                </a:tc>
              </a:tr>
            </a:tbl>
          </a:graphicData>
        </a:graphic>
      </p:graphicFrame>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06 cectic"/>
          <p:cNvPicPr>
            <a:picLocks noChangeAspect="1" noChangeArrowheads="1"/>
          </p:cNvPicPr>
          <p:nvPr/>
        </p:nvPicPr>
        <p:blipFill>
          <a:blip r:embed="rId3" cstate="print"/>
          <a:srcRect/>
          <a:stretch>
            <a:fillRect/>
          </a:stretch>
        </p:blipFill>
        <p:spPr bwMode="auto">
          <a:xfrm>
            <a:off x="0" y="2971800"/>
            <a:ext cx="9144000" cy="3581400"/>
          </a:xfrm>
          <a:prstGeom prst="rect">
            <a:avLst/>
          </a:prstGeom>
          <a:noFill/>
        </p:spPr>
      </p:pic>
      <p:sp>
        <p:nvSpPr>
          <p:cNvPr id="2" name="Rectângulo 1"/>
          <p:cNvSpPr/>
          <p:nvPr/>
        </p:nvSpPr>
        <p:spPr>
          <a:xfrm>
            <a:off x="228600" y="1066800"/>
            <a:ext cx="8686800" cy="20151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pt-PT" sz="2000" dirty="0" smtClean="0">
                <a:latin typeface="Calibri" pitchFamily="34" charset="0"/>
                <a:cs typeface="Calibri" pitchFamily="34" charset="0"/>
              </a:rPr>
              <a:t>Como se pode deduzir da sua definição, um suplemento não cura (ajuda a curar) e não previne problemas de saúde (ajudar a prevenir). </a:t>
            </a:r>
          </a:p>
          <a:p>
            <a:pPr algn="just"/>
            <a:endParaRPr lang="pt-PT" sz="2000" dirty="0" smtClean="0">
              <a:latin typeface="Calibri" pitchFamily="34" charset="0"/>
              <a:cs typeface="Calibri" pitchFamily="34" charset="0"/>
            </a:endParaRPr>
          </a:p>
          <a:p>
            <a:pPr algn="just"/>
            <a:r>
              <a:rPr lang="pt-PT" sz="2000" dirty="0" smtClean="0">
                <a:latin typeface="Calibri" pitchFamily="34" charset="0"/>
                <a:cs typeface="Calibri" pitchFamily="34" charset="0"/>
              </a:rPr>
              <a:t>Devem ser utilizados com o objetivo de melhorar o estado de saúde geral ou algum problema específico, sendo um auxílio na reposição do estado de saúde geral, na prevenção e no tratamento de doenças. </a:t>
            </a:r>
            <a:endParaRPr lang="pt-PT" sz="2000" dirty="0">
              <a:latin typeface="Calibri" pitchFamily="34" charset="0"/>
              <a:cs typeface="Calibri" pitchFamily="34" charset="0"/>
            </a:endParaRPr>
          </a:p>
        </p:txBody>
      </p:sp>
      <p:sp>
        <p:nvSpPr>
          <p:cNvPr id="3" name="CaixaDeTexto 2"/>
          <p:cNvSpPr txBox="1"/>
          <p:nvPr/>
        </p:nvSpPr>
        <p:spPr>
          <a:xfrm>
            <a:off x="5257800" y="304800"/>
            <a:ext cx="3581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Introdução</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505200" y="304800"/>
            <a:ext cx="5410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Consumo de SA em </a:t>
            </a:r>
            <a:r>
              <a:rPr lang="pt-PT" sz="2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portugal</a:t>
            </a:r>
            <a:endParaRPr lang="pt-PT"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7" name="Gráfico 6"/>
          <p:cNvGraphicFramePr/>
          <p:nvPr/>
        </p:nvGraphicFramePr>
        <p:xfrm>
          <a:off x="304800" y="1219200"/>
          <a:ext cx="8382000" cy="5105400"/>
        </p:xfrm>
        <a:graphic>
          <a:graphicData uri="http://schemas.openxmlformats.org/drawingml/2006/chart">
            <c:chart xmlns:c="http://schemas.openxmlformats.org/drawingml/2006/chart" xmlns:r="http://schemas.openxmlformats.org/officeDocument/2006/relationships" r:id="rId3"/>
          </a:graphicData>
        </a:graphic>
      </p:graphicFrame>
      <p:pic>
        <p:nvPicPr>
          <p:cNvPr id="16386" name="Picture 2" descr="Resultado de imagem para portugal">
            <a:hlinkClick r:id="rId4"/>
          </p:cNvPr>
          <p:cNvPicPr>
            <a:picLocks noChangeAspect="1" noChangeArrowheads="1"/>
          </p:cNvPicPr>
          <p:nvPr/>
        </p:nvPicPr>
        <p:blipFill>
          <a:blip r:embed="rId5" cstate="print"/>
          <a:srcRect/>
          <a:stretch>
            <a:fillRect/>
          </a:stretch>
        </p:blipFill>
        <p:spPr bwMode="auto">
          <a:xfrm>
            <a:off x="381000" y="228600"/>
            <a:ext cx="1981200" cy="1219200"/>
          </a:xfrm>
          <a:prstGeom prst="rect">
            <a:avLst/>
          </a:prstGeom>
          <a:noFill/>
        </p:spPr>
      </p:pic>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19600" y="304800"/>
            <a:ext cx="4267200" cy="6096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Minerais</a:t>
            </a:r>
            <a:endParaRPr lang="pt-PT"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Oval 4"/>
          <p:cNvSpPr/>
          <p:nvPr/>
        </p:nvSpPr>
        <p:spPr>
          <a:xfrm>
            <a:off x="304800" y="304800"/>
            <a:ext cx="4114800" cy="6858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Vitaminas</a:t>
            </a:r>
            <a:endParaRPr lang="pt-PT"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ângulo 5"/>
          <p:cNvSpPr/>
          <p:nvPr/>
        </p:nvSpPr>
        <p:spPr>
          <a:xfrm>
            <a:off x="457200" y="2133600"/>
            <a:ext cx="8153400" cy="646331"/>
          </a:xfrm>
          <a:prstGeom prst="rect">
            <a:avLst/>
          </a:prstGeom>
          <a:blipFill>
            <a:blip r:embed="rId3" cstate="print">
              <a:duotone>
                <a:prstClr val="black"/>
                <a:schemeClr val="accent6">
                  <a:tint val="45000"/>
                  <a:satMod val="400000"/>
                </a:schemeClr>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a:spAutoFit/>
          </a:bodyPr>
          <a:lstStyle/>
          <a:p>
            <a:r>
              <a:rPr lang="pt-P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São imprescindíveis em várias reações metabólicas que se processam no nosso organismo. </a:t>
            </a:r>
            <a:endParaRPr lang="pt-PT"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Oval 6"/>
          <p:cNvSpPr/>
          <p:nvPr/>
        </p:nvSpPr>
        <p:spPr>
          <a:xfrm>
            <a:off x="2209800" y="990600"/>
            <a:ext cx="4648200" cy="6096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P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Suplementação</a:t>
            </a:r>
            <a:endParaRPr lang="pt-P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ângulo 7"/>
          <p:cNvSpPr/>
          <p:nvPr/>
        </p:nvSpPr>
        <p:spPr>
          <a:xfrm>
            <a:off x="457200" y="5410200"/>
            <a:ext cx="8305800" cy="646331"/>
          </a:xfrm>
          <a:prstGeom prst="rect">
            <a:avLst/>
          </a:prstGeom>
          <a:blipFill>
            <a:blip r:embed="rId3" cstate="print">
              <a:duotone>
                <a:schemeClr val="accent5">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a:spAutoFit/>
          </a:bodyPr>
          <a:lstStyle/>
          <a:p>
            <a:r>
              <a:rPr lang="pt-P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 uso de suplementos que contêm vitaminas e minerais (multivitamínicos) é cada vez mais frequente na população em geral.</a:t>
            </a:r>
            <a:endParaRPr lang="pt-PT"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ângulo 8"/>
          <p:cNvSpPr/>
          <p:nvPr/>
        </p:nvSpPr>
        <p:spPr>
          <a:xfrm>
            <a:off x="457200" y="4343400"/>
            <a:ext cx="8229600" cy="646331"/>
          </a:xfrm>
          <a:prstGeom prst="rect">
            <a:avLst/>
          </a:prstGeom>
          <a:blipFill>
            <a:blip r:embed="rId3" cstate="print">
              <a:duotone>
                <a:schemeClr val="accent3">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a:spAutoFit/>
          </a:bodyPr>
          <a:lstStyle/>
          <a:p>
            <a:r>
              <a:rPr lang="pt-P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 alguns estudos, o uso de multivitamínicos tem sido associado à diminuição do risco de contrair doenças crónicas.</a:t>
            </a:r>
            <a:endParaRPr lang="pt-PT"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ângulo 9"/>
          <p:cNvSpPr/>
          <p:nvPr/>
        </p:nvSpPr>
        <p:spPr>
          <a:xfrm>
            <a:off x="457200" y="3276600"/>
            <a:ext cx="8229600" cy="646331"/>
          </a:xfrm>
          <a:prstGeom prst="rect">
            <a:avLst/>
          </a:prstGeom>
          <a:blipFill>
            <a:blip r:embed="rId3" cstate="print">
              <a:duotone>
                <a:schemeClr val="accent6">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a:spAutoFit/>
          </a:bodyPr>
          <a:lstStyle/>
          <a:p>
            <a:r>
              <a:rPr lang="pt-PT"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 organismo humano não consegue sintetizar a maioria das vitaminas, sendo necessário o seu consumo diário através da alimentação.</a:t>
            </a:r>
            <a:endParaRPr lang="pt-PT"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67200" y="304800"/>
            <a:ext cx="4648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Consumo de SA em europa</a:t>
            </a:r>
            <a:endParaRPr lang="pt-PT"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ângulo 6"/>
          <p:cNvSpPr/>
          <p:nvPr/>
        </p:nvSpPr>
        <p:spPr>
          <a:xfrm>
            <a:off x="381000" y="5638800"/>
            <a:ext cx="4572000" cy="646331"/>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pt-PT" dirty="0" smtClean="0">
                <a:solidFill>
                  <a:schemeClr val="tx1"/>
                </a:solidFill>
              </a:rPr>
              <a:t>Consumo é maior no norte do que no sul da Europa.</a:t>
            </a:r>
            <a:endParaRPr lang="pt-PT" dirty="0">
              <a:solidFill>
                <a:schemeClr val="tx1"/>
              </a:solidFill>
            </a:endParaRPr>
          </a:p>
        </p:txBody>
      </p:sp>
      <p:sp>
        <p:nvSpPr>
          <p:cNvPr id="8" name="Rectângulo 7"/>
          <p:cNvSpPr/>
          <p:nvPr/>
        </p:nvSpPr>
        <p:spPr>
          <a:xfrm>
            <a:off x="381000" y="1524000"/>
            <a:ext cx="4572000" cy="646331"/>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just"/>
            <a:r>
              <a:rPr lang="pt-PT" dirty="0" smtClean="0"/>
              <a:t>É &gt; entre as mulheres do que entre os homens, exceto no Reino Unido (igual).</a:t>
            </a:r>
            <a:endParaRPr lang="pt-PT" dirty="0"/>
          </a:p>
        </p:txBody>
      </p:sp>
      <p:sp>
        <p:nvSpPr>
          <p:cNvPr id="9" name="Rectângulo 8"/>
          <p:cNvSpPr/>
          <p:nvPr/>
        </p:nvSpPr>
        <p:spPr>
          <a:xfrm>
            <a:off x="381000" y="2590800"/>
            <a:ext cx="4572000" cy="646331"/>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just"/>
            <a:r>
              <a:rPr lang="pt-PT" dirty="0" smtClean="0"/>
              <a:t>É maior nos grupos etários com mais idade.</a:t>
            </a:r>
            <a:endParaRPr lang="pt-PT" dirty="0"/>
          </a:p>
        </p:txBody>
      </p:sp>
      <p:sp>
        <p:nvSpPr>
          <p:cNvPr id="10" name="Rectângulo 9"/>
          <p:cNvSpPr/>
          <p:nvPr/>
        </p:nvSpPr>
        <p:spPr>
          <a:xfrm>
            <a:off x="381000" y="3429000"/>
            <a:ext cx="4572000" cy="646331"/>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just"/>
            <a:r>
              <a:rPr lang="pt-PT" dirty="0" smtClean="0"/>
              <a:t>Os multivitamínicos (vitaminas + minerais) dominam o mercado.</a:t>
            </a:r>
            <a:endParaRPr lang="pt-PT" dirty="0"/>
          </a:p>
        </p:txBody>
      </p:sp>
      <p:sp>
        <p:nvSpPr>
          <p:cNvPr id="11" name="Rectângulo 10"/>
          <p:cNvSpPr/>
          <p:nvPr/>
        </p:nvSpPr>
        <p:spPr>
          <a:xfrm>
            <a:off x="381000" y="4419600"/>
            <a:ext cx="4572000" cy="92333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just"/>
            <a:r>
              <a:rPr lang="pt-PT" dirty="0" smtClean="0"/>
              <a:t>Os suplementos à base de óleo são mais populares na Noruega, Dinamarca e Reino Unido.</a:t>
            </a:r>
            <a:endParaRPr lang="pt-PT" dirty="0"/>
          </a:p>
        </p:txBody>
      </p:sp>
      <p:sp>
        <p:nvSpPr>
          <p:cNvPr id="12" name="Rectângulo 11"/>
          <p:cNvSpPr/>
          <p:nvPr/>
        </p:nvSpPr>
        <p:spPr>
          <a:xfrm>
            <a:off x="5715000" y="1524000"/>
            <a:ext cx="3124200" cy="2031325"/>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pt-PT" dirty="0" smtClean="0"/>
              <a:t>Na Europa Central e de Leste (Rússia, Polónia, Ucrânia, Bulgária, Roménia, República Checa, Eslováquia, Eslovénia e Croácia usam mais multivitaminicos.</a:t>
            </a:r>
            <a:endParaRPr lang="pt-PT" dirty="0"/>
          </a:p>
        </p:txBody>
      </p:sp>
      <p:sp>
        <p:nvSpPr>
          <p:cNvPr id="13" name="Rectângulo 12"/>
          <p:cNvSpPr/>
          <p:nvPr/>
        </p:nvSpPr>
        <p:spPr>
          <a:xfrm>
            <a:off x="5791200" y="3962400"/>
            <a:ext cx="3048000" cy="2585323"/>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pt-PT" dirty="0" smtClean="0"/>
              <a:t>A maior percentagem de vendas de suplementos alimentares de outras sustâncias (categoria que engloba plantas e extratos) é liderada pela Itália, seguida da Alemanha, do Reino Unido e da França.</a:t>
            </a:r>
            <a:endParaRPr lang="pt-PT" dirty="0"/>
          </a:p>
        </p:txBody>
      </p:sp>
      <p:pic>
        <p:nvPicPr>
          <p:cNvPr id="14338" name="Picture 2" descr="Resultado de imagem para bandeira da uniao europeia">
            <a:hlinkClick r:id="rId3"/>
          </p:cNvPr>
          <p:cNvPicPr>
            <a:picLocks noChangeAspect="1" noChangeArrowheads="1"/>
          </p:cNvPicPr>
          <p:nvPr/>
        </p:nvPicPr>
        <p:blipFill>
          <a:blip r:embed="rId4" cstate="print"/>
          <a:srcRect/>
          <a:stretch>
            <a:fillRect/>
          </a:stretch>
        </p:blipFill>
        <p:spPr bwMode="auto">
          <a:xfrm>
            <a:off x="228600" y="228600"/>
            <a:ext cx="1752600" cy="990600"/>
          </a:xfrm>
          <a:prstGeom prst="rect">
            <a:avLst/>
          </a:prstGeom>
          <a:noFill/>
        </p:spPr>
      </p:pic>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As vitaminas e os seus efeitos sobre órgãos humanos. Representação esquemática. O nome científico de vitaminas e sistemas de indicação. Banco de Imagens - 46456503"/>
          <p:cNvPicPr>
            <a:picLocks noChangeAspect="1" noChangeArrowheads="1"/>
          </p:cNvPicPr>
          <p:nvPr/>
        </p:nvPicPr>
        <p:blipFill>
          <a:blip r:embed="rId3" cstate="print"/>
          <a:srcRect/>
          <a:stretch>
            <a:fillRect/>
          </a:stretch>
        </p:blipFill>
        <p:spPr bwMode="auto">
          <a:xfrm>
            <a:off x="838200" y="228600"/>
            <a:ext cx="7772400" cy="6400800"/>
          </a:xfrm>
          <a:prstGeom prst="rect">
            <a:avLst/>
          </a:prstGeom>
          <a:noFill/>
        </p:spPr>
      </p:pic>
      <p:sp>
        <p:nvSpPr>
          <p:cNvPr id="3" name="Oval 2"/>
          <p:cNvSpPr/>
          <p:nvPr/>
        </p:nvSpPr>
        <p:spPr>
          <a:xfrm>
            <a:off x="7086600" y="228600"/>
            <a:ext cx="1828800" cy="4572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Vitaminas</a:t>
            </a:r>
            <a:endParaRPr lang="pt-PT"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ângulo 5"/>
          <p:cNvSpPr/>
          <p:nvPr/>
        </p:nvSpPr>
        <p:spPr>
          <a:xfrm>
            <a:off x="2514600" y="228600"/>
            <a:ext cx="3397084" cy="307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just"/>
            <a:r>
              <a:rPr lang="pt-PT" sz="1400" b="1" dirty="0" smtClean="0">
                <a:solidFill>
                  <a:schemeClr val="bg1"/>
                </a:solidFill>
              </a:rPr>
              <a:t>Micronutrientes orgânicos essenciais</a:t>
            </a:r>
            <a:endParaRPr lang="pt-PT" sz="1400" b="1" dirty="0">
              <a:solidFill>
                <a:schemeClr val="bg1"/>
              </a:solidFill>
            </a:endParaRPr>
          </a:p>
        </p:txBody>
      </p:sp>
      <p:sp>
        <p:nvSpPr>
          <p:cNvPr id="5" name="CaixaDeTexto 4"/>
          <p:cNvSpPr txBox="1"/>
          <p:nvPr/>
        </p:nvSpPr>
        <p:spPr>
          <a:xfrm>
            <a:off x="7772400" y="3352800"/>
            <a:ext cx="1143000" cy="13849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pt-PT" sz="1400" b="1" dirty="0" smtClean="0">
                <a:solidFill>
                  <a:schemeClr val="bg1"/>
                </a:solidFill>
              </a:rPr>
              <a:t>A-</a:t>
            </a:r>
            <a:r>
              <a:rPr lang="pt-PT" sz="1400" dirty="0" smtClean="0">
                <a:solidFill>
                  <a:schemeClr val="bg1"/>
                </a:solidFill>
              </a:rPr>
              <a:t>Importante para manter a pele saudável</a:t>
            </a:r>
          </a:p>
        </p:txBody>
      </p:sp>
      <p:sp>
        <p:nvSpPr>
          <p:cNvPr id="8" name="CaixaDeTexto 7"/>
          <p:cNvSpPr txBox="1"/>
          <p:nvPr/>
        </p:nvSpPr>
        <p:spPr>
          <a:xfrm>
            <a:off x="228600" y="3581400"/>
            <a:ext cx="1219200"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pt-PT" sz="1400" b="1" dirty="0" smtClean="0">
                <a:solidFill>
                  <a:schemeClr val="bg1"/>
                </a:solidFill>
              </a:rPr>
              <a:t>B (complexo) - Previne as más formações do feto - Previne Inflamação dos nervos</a:t>
            </a:r>
          </a:p>
        </p:txBody>
      </p:sp>
      <p:sp>
        <p:nvSpPr>
          <p:cNvPr id="9" name="CaixaDeTexto 8"/>
          <p:cNvSpPr txBox="1"/>
          <p:nvPr/>
        </p:nvSpPr>
        <p:spPr>
          <a:xfrm>
            <a:off x="228600" y="228600"/>
            <a:ext cx="1447800" cy="267765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pt-PT" sz="1400" b="1" dirty="0" smtClean="0">
                <a:solidFill>
                  <a:schemeClr val="bg1"/>
                </a:solidFill>
              </a:rPr>
              <a:t>C- Antioxidante - Essencial para a saúde das gengivas e vasos sanguíneos - Essencial para o sistema imunitário e absorção do ferro</a:t>
            </a:r>
          </a:p>
        </p:txBody>
      </p:sp>
      <p:sp>
        <p:nvSpPr>
          <p:cNvPr id="10" name="CaixaDeTexto 9"/>
          <p:cNvSpPr txBox="1"/>
          <p:nvPr/>
        </p:nvSpPr>
        <p:spPr>
          <a:xfrm>
            <a:off x="6019800" y="6324600"/>
            <a:ext cx="26670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sz="1400" b="1" dirty="0" smtClean="0">
                <a:solidFill>
                  <a:schemeClr val="bg1"/>
                </a:solidFill>
              </a:rPr>
              <a:t>D-</a:t>
            </a:r>
            <a:r>
              <a:rPr lang="pt-PT" sz="1400" dirty="0" smtClean="0">
                <a:solidFill>
                  <a:schemeClr val="bg1"/>
                </a:solidFill>
              </a:rPr>
              <a:t>A</a:t>
            </a:r>
            <a:r>
              <a:rPr lang="pt-PT" sz="1400" dirty="0" smtClean="0"/>
              <a:t>juda a absorver o cálcio</a:t>
            </a:r>
          </a:p>
        </p:txBody>
      </p:sp>
      <p:sp>
        <p:nvSpPr>
          <p:cNvPr id="11" name="CaixaDeTexto 10"/>
          <p:cNvSpPr txBox="1"/>
          <p:nvPr/>
        </p:nvSpPr>
        <p:spPr>
          <a:xfrm>
            <a:off x="304800" y="6324600"/>
            <a:ext cx="17526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PT" sz="1400" b="1" dirty="0" smtClean="0">
                <a:solidFill>
                  <a:schemeClr val="bg1"/>
                </a:solidFill>
              </a:rPr>
              <a:t>E- </a:t>
            </a:r>
            <a:r>
              <a:rPr lang="pt-PT" sz="1400" dirty="0" smtClean="0">
                <a:solidFill>
                  <a:schemeClr val="bg1"/>
                </a:solidFill>
              </a:rPr>
              <a:t>Antioxidante</a:t>
            </a:r>
          </a:p>
        </p:txBody>
      </p:sp>
      <p:sp>
        <p:nvSpPr>
          <p:cNvPr id="12" name="CaixaDeTexto 11"/>
          <p:cNvSpPr txBox="1"/>
          <p:nvPr/>
        </p:nvSpPr>
        <p:spPr>
          <a:xfrm>
            <a:off x="7696200" y="1981200"/>
            <a:ext cx="1219200" cy="116955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pt-PT" sz="1400" b="1" dirty="0" smtClean="0">
                <a:solidFill>
                  <a:schemeClr val="bg1"/>
                </a:solidFill>
              </a:rPr>
              <a:t>K-</a:t>
            </a:r>
            <a:r>
              <a:rPr lang="pt-PT" sz="1400" dirty="0" smtClean="0">
                <a:solidFill>
                  <a:schemeClr val="bg1"/>
                </a:solidFill>
              </a:rPr>
              <a:t>Importante para a coagulação sanguínea</a:t>
            </a: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486400" y="228600"/>
            <a:ext cx="3429000" cy="9144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Sais Minerais</a:t>
            </a:r>
            <a:endParaRPr lang="pt-PT"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ângulo 4"/>
          <p:cNvSpPr/>
          <p:nvPr/>
        </p:nvSpPr>
        <p:spPr>
          <a:xfrm>
            <a:off x="5867400" y="5867400"/>
            <a:ext cx="1770036" cy="307777"/>
          </a:xfrm>
          <a:prstGeom prst="rect">
            <a:avLst/>
          </a:prstGeom>
          <a:blipFill>
            <a:blip r:embed="rId4" cstate="print">
              <a:duotone>
                <a:schemeClr val="bg2">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none">
            <a:spAutoFit/>
          </a:bodyPr>
          <a:lstStyle/>
          <a:p>
            <a:pPr algn="just"/>
            <a:r>
              <a:rPr lang="pt-PT" sz="1400" b="1" dirty="0" smtClean="0"/>
              <a:t>origem inorgânica</a:t>
            </a:r>
            <a:endParaRPr lang="pt-PT" sz="1400" b="1" dirty="0"/>
          </a:p>
        </p:txBody>
      </p:sp>
      <p:sp>
        <p:nvSpPr>
          <p:cNvPr id="6" name="Rectângulo 5"/>
          <p:cNvSpPr/>
          <p:nvPr/>
        </p:nvSpPr>
        <p:spPr>
          <a:xfrm>
            <a:off x="228600" y="381000"/>
            <a:ext cx="5029200" cy="738664"/>
          </a:xfrm>
          <a:prstGeom prst="rect">
            <a:avLst/>
          </a:prstGeom>
          <a:blipFill>
            <a:blip r:embed="rId4" cstate="print">
              <a:duotone>
                <a:schemeClr val="bg2">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pt-PT" sz="1400" b="1" dirty="0" smtClean="0"/>
              <a:t>Cofatores de reações enzimáticas, fatores de coagulação, regulação do equilíbrio hidra eletrolítico e ácido-base, elementos estruturais, transporte.</a:t>
            </a:r>
            <a:endParaRPr lang="pt-PT" sz="1400" b="1" dirty="0"/>
          </a:p>
        </p:txBody>
      </p:sp>
      <p:sp>
        <p:nvSpPr>
          <p:cNvPr id="7" name="Rectângulo 6"/>
          <p:cNvSpPr/>
          <p:nvPr/>
        </p:nvSpPr>
        <p:spPr>
          <a:xfrm>
            <a:off x="228600" y="1371600"/>
            <a:ext cx="5791200" cy="738664"/>
          </a:xfrm>
          <a:prstGeom prst="rect">
            <a:avLst/>
          </a:prstGeom>
          <a:blipFill>
            <a:blip r:embed="rId4" cstate="print">
              <a:duotone>
                <a:schemeClr val="bg2">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pt-PT" sz="1400" b="1" dirty="0" smtClean="0"/>
              <a:t>Como funções </a:t>
            </a:r>
            <a:r>
              <a:rPr lang="pt-PT" sz="1400" b="1" dirty="0" smtClean="0"/>
              <a:t>gerais </a:t>
            </a:r>
            <a:r>
              <a:rPr lang="pt-PT" sz="1400" b="1" dirty="0" smtClean="0"/>
              <a:t>são </a:t>
            </a:r>
            <a:r>
              <a:rPr lang="pt-PT" sz="1400" b="1" dirty="0" smtClean="0"/>
              <a:t>componentes estruturais dos órgãos e tecidos, constituintes dos líquidos corporais (eletrólitos) e catalisadores de sistemas enzimáticos e hormonais</a:t>
            </a:r>
            <a:endParaRPr lang="pt-PT" sz="1400" b="1" dirty="0"/>
          </a:p>
        </p:txBody>
      </p:sp>
      <p:sp>
        <p:nvSpPr>
          <p:cNvPr id="8" name="Rectângulo 7"/>
          <p:cNvSpPr/>
          <p:nvPr/>
        </p:nvSpPr>
        <p:spPr>
          <a:xfrm>
            <a:off x="5410200" y="5029200"/>
            <a:ext cx="2743200" cy="523220"/>
          </a:xfrm>
          <a:prstGeom prst="rect">
            <a:avLst/>
          </a:prstGeom>
          <a:blipFill>
            <a:blip r:embed="rId4" cstate="print">
              <a:duotone>
                <a:schemeClr val="bg2">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pt-PT" sz="1400" b="1" dirty="0" smtClean="0"/>
              <a:t>não são sintetizados pelo organismo. </a:t>
            </a:r>
            <a:endParaRPr lang="pt-PT" sz="1400" b="1" dirty="0"/>
          </a:p>
        </p:txBody>
      </p:sp>
      <p:sp>
        <p:nvSpPr>
          <p:cNvPr id="9" name="Rectângulo 8"/>
          <p:cNvSpPr/>
          <p:nvPr/>
        </p:nvSpPr>
        <p:spPr>
          <a:xfrm>
            <a:off x="228600" y="2438400"/>
            <a:ext cx="8305800" cy="523220"/>
          </a:xfrm>
          <a:prstGeom prst="rect">
            <a:avLst/>
          </a:prstGeom>
          <a:blipFill>
            <a:blip r:embed="rId4" cstate="print">
              <a:duotone>
                <a:schemeClr val="bg2">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pt-PT" sz="1400" b="1" dirty="0" smtClean="0"/>
              <a:t>dois grupos: </a:t>
            </a:r>
            <a:r>
              <a:rPr lang="pt-PT" sz="1400" b="1" dirty="0" err="1" smtClean="0"/>
              <a:t>macrominerais</a:t>
            </a:r>
            <a:r>
              <a:rPr lang="pt-PT" sz="1400" b="1" dirty="0" smtClean="0"/>
              <a:t> (necessários em quantidades superiores a 100mg/dia) e </a:t>
            </a:r>
            <a:r>
              <a:rPr lang="pt-PT" sz="1400" b="1" dirty="0" err="1" smtClean="0"/>
              <a:t>microminerais</a:t>
            </a:r>
            <a:r>
              <a:rPr lang="pt-PT" sz="1400" b="1" dirty="0" smtClean="0"/>
              <a:t> (necessários em quantidades inferiores a 100mg/dia) </a:t>
            </a:r>
            <a:endParaRPr lang="pt-PT" sz="1400" b="1" dirty="0"/>
          </a:p>
        </p:txBody>
      </p:sp>
      <p:sp>
        <p:nvSpPr>
          <p:cNvPr id="11" name="CaixaDeTexto 10"/>
          <p:cNvSpPr txBox="1"/>
          <p:nvPr/>
        </p:nvSpPr>
        <p:spPr>
          <a:xfrm>
            <a:off x="228600" y="4114800"/>
            <a:ext cx="8458200" cy="523220"/>
          </a:xfrm>
          <a:prstGeom prst="rect">
            <a:avLst/>
          </a:prstGeom>
          <a:blipFill>
            <a:blip r:embed="rId4" cstate="print">
              <a:duotone>
                <a:schemeClr val="bg2">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1400" b="1" dirty="0" smtClean="0"/>
              <a:t>Cálcio – Necessita de vitamina D para ser absirvido – Mais abundante nos ossos  - Mais abundante no sangue  </a:t>
            </a:r>
            <a:endParaRPr lang="pt-PT" sz="1400" b="1" dirty="0"/>
          </a:p>
        </p:txBody>
      </p:sp>
      <p:sp>
        <p:nvSpPr>
          <p:cNvPr id="12" name="CaixaDeTexto 11"/>
          <p:cNvSpPr txBox="1"/>
          <p:nvPr/>
        </p:nvSpPr>
        <p:spPr>
          <a:xfrm>
            <a:off x="228600" y="5029200"/>
            <a:ext cx="4742004" cy="307777"/>
          </a:xfrm>
          <a:prstGeom prst="rect">
            <a:avLst/>
          </a:prstGeom>
          <a:blipFill>
            <a:blip r:embed="rId4" cstate="print">
              <a:duotone>
                <a:schemeClr val="bg2">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1400" b="1" dirty="0" smtClean="0"/>
              <a:t>Zinco – Essencial para regeneração da pele e tecidos</a:t>
            </a:r>
            <a:endParaRPr lang="pt-PT" b="1" dirty="0"/>
          </a:p>
        </p:txBody>
      </p:sp>
      <p:sp>
        <p:nvSpPr>
          <p:cNvPr id="13" name="CaixaDeTexto 12"/>
          <p:cNvSpPr txBox="1"/>
          <p:nvPr/>
        </p:nvSpPr>
        <p:spPr>
          <a:xfrm>
            <a:off x="1143000" y="5638800"/>
            <a:ext cx="3528530" cy="307777"/>
          </a:xfrm>
          <a:prstGeom prst="rect">
            <a:avLst/>
          </a:prstGeom>
          <a:blipFill>
            <a:blip r:embed="rId4" cstate="print">
              <a:duotone>
                <a:schemeClr val="bg2">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none" rtlCol="0">
            <a:spAutoFit/>
          </a:bodyPr>
          <a:lstStyle/>
          <a:p>
            <a:r>
              <a:rPr lang="pt-PT" sz="1400" b="1" dirty="0" smtClean="0"/>
              <a:t>Magnésio – Ajuda a prevenir </a:t>
            </a:r>
            <a:r>
              <a:rPr lang="pt-PT" sz="1400" b="1" dirty="0" smtClean="0"/>
              <a:t>cãibras </a:t>
            </a:r>
            <a:r>
              <a:rPr lang="pt-PT" sz="1400" b="1" dirty="0" smtClean="0"/>
              <a:t>– </a:t>
            </a:r>
            <a:endParaRPr lang="pt-PT" sz="1400" dirty="0"/>
          </a:p>
        </p:txBody>
      </p:sp>
      <p:sp>
        <p:nvSpPr>
          <p:cNvPr id="14" name="CaixaDeTexto 13"/>
          <p:cNvSpPr txBox="1"/>
          <p:nvPr/>
        </p:nvSpPr>
        <p:spPr>
          <a:xfrm>
            <a:off x="228600" y="3276600"/>
            <a:ext cx="8686800" cy="523220"/>
          </a:xfrm>
          <a:prstGeom prst="rect">
            <a:avLst/>
          </a:prstGeom>
          <a:blipFill>
            <a:blip r:embed="rId4" cstate="print">
              <a:duotone>
                <a:schemeClr val="bg2">
                  <a:shade val="45000"/>
                  <a:satMod val="135000"/>
                </a:schemeClr>
                <a:prstClr val="white"/>
              </a:duotone>
            </a:blip>
            <a:tile tx="0" ty="0" sx="100000" sy="100000" flip="none" algn="tl"/>
          </a:blip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pt-PT" sz="1400" b="1" dirty="0" smtClean="0"/>
              <a:t>Ferro – 	Essencial para o transporte do oxigénio no sangue e para o crescimento . Em casos de anemia, há sempre falta de ferro.</a:t>
            </a:r>
            <a:endParaRPr lang="pt-PT" sz="1400" b="1" dirty="0"/>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esultado de imagem para minerais alimentos">
            <a:hlinkClick r:id="rId3"/>
          </p:cNvPr>
          <p:cNvPicPr>
            <a:picLocks noChangeAspect="1" noChangeArrowheads="1"/>
          </p:cNvPicPr>
          <p:nvPr/>
        </p:nvPicPr>
        <p:blipFill>
          <a:blip r:embed="rId4" cstate="print"/>
          <a:srcRect/>
          <a:stretch>
            <a:fillRect/>
          </a:stretch>
        </p:blipFill>
        <p:spPr bwMode="auto">
          <a:xfrm>
            <a:off x="228600" y="228600"/>
            <a:ext cx="8686800" cy="6477000"/>
          </a:xfrm>
          <a:prstGeom prst="rect">
            <a:avLst/>
          </a:prstGeom>
          <a:noFill/>
        </p:spPr>
      </p:pic>
    </p:spTree>
  </p:cSld>
  <p:clrMapOvr>
    <a:masterClrMapping/>
  </p:clrMapOvr>
  <p:transition spd="slow">
    <p:wipe dir="d"/>
    <p:sndAc>
      <p:stSnd>
        <p:snd r:embed="rId2" name="lase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CaixaDeTexto 4"/>
          <p:cNvSpPr txBox="1"/>
          <p:nvPr/>
        </p:nvSpPr>
        <p:spPr>
          <a:xfrm>
            <a:off x="6324600" y="304800"/>
            <a:ext cx="2514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Metodologia</a:t>
            </a:r>
            <a:endParaRPr lang="pt-PT"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CaixaDeTexto 5"/>
          <p:cNvSpPr txBox="1"/>
          <p:nvPr/>
        </p:nvSpPr>
        <p:spPr>
          <a:xfrm>
            <a:off x="304800" y="304800"/>
            <a:ext cx="3172663" cy="369332"/>
          </a:xfrm>
          <a:prstGeom prst="rect">
            <a:avLst/>
          </a:prstGeom>
          <a:blipFill>
            <a:blip r:embed="rId3" cstate="print"/>
            <a:tile tx="0" ty="0" sx="100000" sy="100000" flip="none" algn="tl"/>
          </a:blipFill>
          <a:effectLst>
            <a:outerShdw blurRad="50800" dist="38100" dir="5400000" sx="108000" sy="108000" algn="t" rotWithShape="0">
              <a:prstClr val="black">
                <a:alpha val="40000"/>
              </a:prstClr>
            </a:outerShdw>
          </a:effectLst>
        </p:spPr>
        <p:txBody>
          <a:bodyPr wrap="none" rtlCol="0">
            <a:spAutoFit/>
          </a:bodyPr>
          <a:lstStyle/>
          <a:p>
            <a:r>
              <a:rPr lang="pt-PT" dirty="0" smtClean="0"/>
              <a:t>Caracterização da amostra</a:t>
            </a:r>
            <a:endParaRPr lang="pt-PT" dirty="0"/>
          </a:p>
        </p:txBody>
      </p:sp>
      <p:graphicFrame>
        <p:nvGraphicFramePr>
          <p:cNvPr id="7" name="Tabela 6"/>
          <p:cNvGraphicFramePr>
            <a:graphicFrameLocks noGrp="1"/>
          </p:cNvGraphicFramePr>
          <p:nvPr/>
        </p:nvGraphicFramePr>
        <p:xfrm>
          <a:off x="990600" y="914400"/>
          <a:ext cx="6248400" cy="5880735"/>
        </p:xfrm>
        <a:graphic>
          <a:graphicData uri="http://schemas.openxmlformats.org/drawingml/2006/table">
            <a:tbl>
              <a:tblPr/>
              <a:tblGrid>
                <a:gridCol w="2332667"/>
                <a:gridCol w="3915733"/>
              </a:tblGrid>
              <a:tr h="158932">
                <a:tc>
                  <a:txBody>
                    <a:bodyPr/>
                    <a:lstStyle/>
                    <a:p>
                      <a:pPr>
                        <a:lnSpc>
                          <a:spcPct val="105000"/>
                        </a:lnSpc>
                        <a:spcAft>
                          <a:spcPts val="0"/>
                        </a:spcAft>
                      </a:pPr>
                      <a:r>
                        <a:rPr lang="pt-PT" sz="1050" b="1" dirty="0">
                          <a:solidFill>
                            <a:srgbClr val="000000"/>
                          </a:solidFill>
                          <a:latin typeface="Cambria"/>
                          <a:ea typeface="Times New Roman"/>
                          <a:cs typeface="Times New Roman"/>
                        </a:rPr>
                        <a:t>Variáveis</a:t>
                      </a:r>
                      <a:endParaRPr lang="pt-PT" sz="1050" dirty="0">
                        <a:solidFill>
                          <a:srgbClr val="000000"/>
                        </a:solidFill>
                        <a:latin typeface="Cambria"/>
                        <a:ea typeface="Times New Roman"/>
                        <a:cs typeface="Times New Roman"/>
                      </a:endParaRP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7F7F7F"/>
                    </a:solidFill>
                  </a:tcPr>
                </a:tc>
                <a:tc>
                  <a:txBody>
                    <a:bodyPr/>
                    <a:lstStyle/>
                    <a:p>
                      <a:pPr>
                        <a:lnSpc>
                          <a:spcPct val="105000"/>
                        </a:lnSpc>
                        <a:spcAft>
                          <a:spcPts val="0"/>
                        </a:spcAft>
                      </a:pPr>
                      <a:r>
                        <a:rPr lang="pt-PT" sz="1050" b="1">
                          <a:solidFill>
                            <a:srgbClr val="000000"/>
                          </a:solidFill>
                          <a:latin typeface="Cambria"/>
                          <a:ea typeface="Times New Roman"/>
                          <a:cs typeface="Times New Roman"/>
                        </a:rPr>
                        <a:t>Total</a:t>
                      </a:r>
                      <a:endParaRPr lang="pt-PT" sz="1050">
                        <a:solidFill>
                          <a:srgbClr val="000000"/>
                        </a:solidFill>
                        <a:latin typeface="Cambria"/>
                        <a:ea typeface="Times New Roman"/>
                        <a:cs typeface="Times New Roman"/>
                      </a:endParaRP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7F7F7F"/>
                    </a:solidFill>
                  </a:tcPr>
                </a:tc>
              </a:tr>
              <a:tr h="158932">
                <a:tc>
                  <a:txBody>
                    <a:bodyPr/>
                    <a:lstStyle/>
                    <a:p>
                      <a:pPr>
                        <a:lnSpc>
                          <a:spcPct val="105000"/>
                        </a:lnSpc>
                        <a:spcAft>
                          <a:spcPts val="0"/>
                        </a:spcAft>
                      </a:pPr>
                      <a:endParaRPr lang="pt-PT" sz="1050" dirty="0">
                        <a:solidFill>
                          <a:srgbClr val="000000"/>
                        </a:solidFill>
                        <a:latin typeface="Cambria"/>
                        <a:ea typeface="Times New Roman"/>
                        <a:cs typeface="Times New Roman"/>
                      </a:endParaRPr>
                    </a:p>
                  </a:txBody>
                  <a:tcPr marL="45239" marR="45239" marT="0" marB="0">
                    <a:lnL>
                      <a:noFill/>
                    </a:lnL>
                    <a:lnR>
                      <a:noFill/>
                    </a:lnR>
                    <a:lnT>
                      <a:noFill/>
                    </a:lnT>
                    <a:lnB>
                      <a:noFill/>
                    </a:lnB>
                  </a:tcPr>
                </a:tc>
                <a:tc>
                  <a:txBody>
                    <a:bodyPr/>
                    <a:lstStyle/>
                    <a:p>
                      <a:pPr>
                        <a:lnSpc>
                          <a:spcPct val="105000"/>
                        </a:lnSpc>
                        <a:spcAft>
                          <a:spcPts val="0"/>
                        </a:spcAft>
                      </a:pPr>
                      <a:endParaRPr lang="pt-PT" sz="1050">
                        <a:solidFill>
                          <a:srgbClr val="000000"/>
                        </a:solidFill>
                        <a:latin typeface="Cambria"/>
                        <a:ea typeface="Times New Roman"/>
                        <a:cs typeface="Times New Roman"/>
                      </a:endParaRPr>
                    </a:p>
                  </a:txBody>
                  <a:tcPr marL="45239" marR="45239" marT="0" marB="0">
                    <a:lnL>
                      <a:noFill/>
                    </a:lnL>
                    <a:lnR>
                      <a:noFill/>
                    </a:lnR>
                    <a:lnT>
                      <a:noFill/>
                    </a:lnT>
                    <a:lnB>
                      <a:noFill/>
                    </a:lnB>
                  </a:tcPr>
                </a:tc>
              </a:tr>
              <a:tr h="317864">
                <a:tc>
                  <a:txBody>
                    <a:bodyPr/>
                    <a:lstStyle/>
                    <a:p>
                      <a:pPr>
                        <a:lnSpc>
                          <a:spcPct val="105000"/>
                        </a:lnSpc>
                        <a:spcAft>
                          <a:spcPts val="0"/>
                        </a:spcAft>
                      </a:pPr>
                      <a:r>
                        <a:rPr lang="pt-PT" sz="1050" b="1" dirty="0">
                          <a:solidFill>
                            <a:srgbClr val="000000"/>
                          </a:solidFill>
                          <a:latin typeface="Cambria"/>
                          <a:ea typeface="Times New Roman"/>
                          <a:cs typeface="Times New Roman"/>
                        </a:rPr>
                        <a:t>Idade</a:t>
                      </a:r>
                      <a:endParaRPr lang="pt-PT" sz="1050" dirty="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c>
                  <a:txBody>
                    <a:bodyPr/>
                    <a:lstStyle/>
                    <a:p>
                      <a:pPr>
                        <a:lnSpc>
                          <a:spcPct val="105000"/>
                        </a:lnSpc>
                        <a:spcAft>
                          <a:spcPts val="0"/>
                        </a:spcAft>
                      </a:pPr>
                      <a:r>
                        <a:rPr lang="pt-PT" sz="1050" b="1">
                          <a:solidFill>
                            <a:srgbClr val="000000"/>
                          </a:solidFill>
                          <a:latin typeface="Cambria"/>
                          <a:ea typeface="Calibri"/>
                          <a:cs typeface="Times New Roman"/>
                        </a:rPr>
                        <a:t>Média:   </a:t>
                      </a:r>
                      <a:r>
                        <a:rPr lang="pt-PT" sz="1050">
                          <a:solidFill>
                            <a:srgbClr val="000000"/>
                          </a:solidFill>
                          <a:latin typeface="Cambria"/>
                          <a:ea typeface="Calibri"/>
                          <a:cs typeface="Times New Roman"/>
                        </a:rPr>
                        <a:t>62,5</a:t>
                      </a:r>
                      <a:r>
                        <a:rPr lang="pt-PT" sz="1050" b="1">
                          <a:solidFill>
                            <a:srgbClr val="000000"/>
                          </a:solidFill>
                          <a:latin typeface="Cambria"/>
                          <a:ea typeface="Calibri"/>
                          <a:cs typeface="Times New Roman"/>
                        </a:rPr>
                        <a:t>     ± desvio padrão:  </a:t>
                      </a:r>
                      <a:r>
                        <a:rPr lang="pt-PT" sz="1050">
                          <a:solidFill>
                            <a:srgbClr val="000000"/>
                          </a:solidFill>
                          <a:latin typeface="Cambria"/>
                          <a:ea typeface="Calibri"/>
                          <a:cs typeface="Times New Roman"/>
                        </a:rPr>
                        <a:t>22,84   </a:t>
                      </a:r>
                      <a:r>
                        <a:rPr lang="pt-PT" sz="1050" b="1">
                          <a:solidFill>
                            <a:srgbClr val="000000"/>
                          </a:solidFill>
                          <a:latin typeface="Cambria"/>
                          <a:ea typeface="Calibri"/>
                          <a:cs typeface="Times New Roman"/>
                        </a:rPr>
                        <a:t>     Min: </a:t>
                      </a:r>
                      <a:r>
                        <a:rPr lang="pt-PT" sz="1050">
                          <a:solidFill>
                            <a:srgbClr val="000000"/>
                          </a:solidFill>
                          <a:latin typeface="Cambria"/>
                          <a:ea typeface="Calibri"/>
                          <a:cs typeface="Times New Roman"/>
                        </a:rPr>
                        <a:t>28</a:t>
                      </a:r>
                      <a:r>
                        <a:rPr lang="pt-PT" sz="1050" b="1">
                          <a:solidFill>
                            <a:srgbClr val="000000"/>
                          </a:solidFill>
                          <a:latin typeface="Cambria"/>
                          <a:ea typeface="Calibri"/>
                          <a:cs typeface="Times New Roman"/>
                        </a:rPr>
                        <a:t>  </a:t>
                      </a:r>
                      <a:endParaRPr lang="pt-PT" sz="1050">
                        <a:solidFill>
                          <a:srgbClr val="000000"/>
                        </a:solidFill>
                        <a:latin typeface="Cambria"/>
                        <a:ea typeface="Times New Roman"/>
                        <a:cs typeface="Times New Roman"/>
                      </a:endParaRPr>
                    </a:p>
                    <a:p>
                      <a:pPr>
                        <a:lnSpc>
                          <a:spcPct val="105000"/>
                        </a:lnSpc>
                        <a:spcAft>
                          <a:spcPts val="0"/>
                        </a:spcAft>
                      </a:pPr>
                      <a:r>
                        <a:rPr lang="pt-PT" sz="1050" b="1">
                          <a:solidFill>
                            <a:srgbClr val="000000"/>
                          </a:solidFill>
                          <a:latin typeface="Cambria"/>
                          <a:ea typeface="Calibri"/>
                          <a:cs typeface="Times New Roman"/>
                        </a:rPr>
                        <a:t>Max: </a:t>
                      </a:r>
                      <a:r>
                        <a:rPr lang="pt-PT" sz="1050">
                          <a:solidFill>
                            <a:srgbClr val="000000"/>
                          </a:solidFill>
                          <a:latin typeface="Cambria"/>
                          <a:ea typeface="Calibri"/>
                          <a:cs typeface="Times New Roman"/>
                        </a:rPr>
                        <a:t>99</a:t>
                      </a:r>
                      <a:r>
                        <a:rPr lang="pt-PT" sz="1050" b="1">
                          <a:solidFill>
                            <a:srgbClr val="000000"/>
                          </a:solidFill>
                          <a:latin typeface="Cambria"/>
                          <a:ea typeface="Calibri"/>
                          <a:cs typeface="Times New Roman"/>
                        </a:rPr>
                        <a:t>               Moda:   </a:t>
                      </a:r>
                      <a:r>
                        <a:rPr lang="pt-PT" sz="1050">
                          <a:solidFill>
                            <a:srgbClr val="000000"/>
                          </a:solidFill>
                          <a:latin typeface="Cambria"/>
                          <a:ea typeface="Calibri"/>
                          <a:cs typeface="Times New Roman"/>
                        </a:rPr>
                        <a:t>30</a:t>
                      </a:r>
                      <a:endParaRPr lang="pt-PT" sz="105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Entre 25 e 55</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  85   (38,99%)</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Entre 56 e 85</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  98   (44,95%)</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Entre 86 e 100</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  35   (16,06%)</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r>
              <a:tr h="158932">
                <a:tc>
                  <a:txBody>
                    <a:bodyPr/>
                    <a:lstStyle/>
                    <a:p>
                      <a:pPr>
                        <a:lnSpc>
                          <a:spcPct val="105000"/>
                        </a:lnSpc>
                        <a:spcAft>
                          <a:spcPts val="0"/>
                        </a:spcAft>
                      </a:pPr>
                      <a:r>
                        <a:rPr lang="pt-PT" sz="1050" b="1" dirty="0">
                          <a:solidFill>
                            <a:srgbClr val="000000"/>
                          </a:solidFill>
                          <a:latin typeface="Cambria"/>
                          <a:ea typeface="Times New Roman"/>
                          <a:cs typeface="Times New Roman"/>
                        </a:rPr>
                        <a:t>Género</a:t>
                      </a:r>
                      <a:endParaRPr lang="pt-PT" sz="1050" dirty="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c>
                  <a:txBody>
                    <a:bodyPr/>
                    <a:lstStyle/>
                    <a:p>
                      <a:pPr>
                        <a:lnSpc>
                          <a:spcPct val="105000"/>
                        </a:lnSpc>
                        <a:spcAft>
                          <a:spcPts val="0"/>
                        </a:spcAft>
                      </a:pPr>
                      <a:r>
                        <a:rPr lang="pt-PT" sz="1050" b="1">
                          <a:solidFill>
                            <a:srgbClr val="000000"/>
                          </a:solidFill>
                          <a:latin typeface="Cambria"/>
                          <a:ea typeface="Calibri"/>
                          <a:cs typeface="Times New Roman"/>
                        </a:rPr>
                        <a:t>N (%</a:t>
                      </a:r>
                      <a:endParaRPr lang="pt-PT" sz="105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Feminino</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135   (61,92 %)</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Masculino</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   83   (38,07 %)</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Estado civil</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5000"/>
                        </a:lnSpc>
                        <a:spcAft>
                          <a:spcPts val="0"/>
                        </a:spcAft>
                      </a:pPr>
                      <a:endParaRPr lang="pt-PT" sz="1050">
                        <a:solidFill>
                          <a:srgbClr val="000000"/>
                        </a:solidFill>
                        <a:latin typeface="Cambria"/>
                        <a:ea typeface="Times New Roman"/>
                        <a:cs typeface="Times New Roman"/>
                      </a:endParaRP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Solteiro</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   57   (26,14%)</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Casado/União de facto</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143    (65,59%)</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Viúvo</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  18     (8,25%)</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r>
              <a:tr h="158932">
                <a:tc>
                  <a:txBody>
                    <a:bodyPr/>
                    <a:lstStyle/>
                    <a:p>
                      <a:pPr>
                        <a:lnSpc>
                          <a:spcPct val="105000"/>
                        </a:lnSpc>
                        <a:spcAft>
                          <a:spcPts val="0"/>
                        </a:spcAft>
                      </a:pPr>
                      <a:r>
                        <a:rPr lang="pt-PT" sz="1050" b="1" dirty="0">
                          <a:solidFill>
                            <a:srgbClr val="000000"/>
                          </a:solidFill>
                          <a:latin typeface="Cambria"/>
                          <a:ea typeface="Times New Roman"/>
                          <a:cs typeface="Times New Roman"/>
                        </a:rPr>
                        <a:t>Área demográfica</a:t>
                      </a:r>
                      <a:endParaRPr lang="pt-PT" sz="1050" dirty="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c>
                  <a:txBody>
                    <a:bodyPr/>
                    <a:lstStyle/>
                    <a:p>
                      <a:pPr>
                        <a:lnSpc>
                          <a:spcPct val="105000"/>
                        </a:lnSpc>
                        <a:spcAft>
                          <a:spcPts val="0"/>
                        </a:spcAft>
                      </a:pPr>
                      <a:endParaRPr lang="pt-PT" sz="105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Lisboa /Cascais</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218    (100%)</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b="1" dirty="0">
                          <a:solidFill>
                            <a:srgbClr val="000000"/>
                          </a:solidFill>
                          <a:latin typeface="Cambria"/>
                          <a:ea typeface="Times New Roman"/>
                          <a:cs typeface="Times New Roman"/>
                        </a:rPr>
                        <a:t>Agregado familiar</a:t>
                      </a:r>
                      <a:endParaRPr lang="pt-PT" sz="1050" dirty="0">
                        <a:solidFill>
                          <a:srgbClr val="000000"/>
                        </a:solidFill>
                        <a:latin typeface="Cambria"/>
                        <a:ea typeface="Times New Roman"/>
                        <a:cs typeface="Times New Roman"/>
                      </a:endParaRP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nSpc>
                          <a:spcPct val="105000"/>
                        </a:lnSpc>
                        <a:spcAft>
                          <a:spcPts val="0"/>
                        </a:spcAft>
                      </a:pPr>
                      <a:endParaRPr lang="pt-PT" sz="1050">
                        <a:solidFill>
                          <a:srgbClr val="000000"/>
                        </a:solidFill>
                        <a:latin typeface="Cambria"/>
                        <a:ea typeface="Times New Roman"/>
                        <a:cs typeface="Times New Roman"/>
                      </a:endParaRP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BFBFBF"/>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Entre 1 e 2</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176    (80,72%)</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Entre 3 e 4</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  36    (16,51%)</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dirty="0">
                          <a:solidFill>
                            <a:srgbClr val="000000"/>
                          </a:solidFill>
                          <a:latin typeface="Cambria"/>
                          <a:ea typeface="Times New Roman"/>
                          <a:cs typeface="Times New Roman"/>
                        </a:rPr>
                        <a:t>Entre 5 e 6</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nSpc>
                          <a:spcPct val="105000"/>
                        </a:lnSpc>
                        <a:spcAft>
                          <a:spcPts val="0"/>
                        </a:spcAft>
                      </a:pPr>
                      <a:r>
                        <a:rPr lang="pt-PT" sz="1050">
                          <a:solidFill>
                            <a:srgbClr val="000000"/>
                          </a:solidFill>
                          <a:latin typeface="Cambria"/>
                          <a:ea typeface="Times New Roman"/>
                          <a:cs typeface="Times New Roman"/>
                        </a:rPr>
                        <a:t>    6     (2,75%)</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r>
              <a:tr h="158932">
                <a:tc>
                  <a:txBody>
                    <a:bodyPr/>
                    <a:lstStyle/>
                    <a:p>
                      <a:pPr>
                        <a:lnSpc>
                          <a:spcPct val="105000"/>
                        </a:lnSpc>
                        <a:spcAft>
                          <a:spcPts val="0"/>
                        </a:spcAft>
                      </a:pPr>
                      <a:r>
                        <a:rPr lang="pt-PT" sz="1050" b="1" dirty="0">
                          <a:solidFill>
                            <a:srgbClr val="000000"/>
                          </a:solidFill>
                          <a:latin typeface="Cambria"/>
                          <a:ea typeface="Times New Roman"/>
                          <a:cs typeface="Times New Roman"/>
                        </a:rPr>
                        <a:t>Habilitações Literárias</a:t>
                      </a:r>
                      <a:endParaRPr lang="pt-PT" sz="1050" dirty="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c>
                  <a:txBody>
                    <a:bodyPr/>
                    <a:lstStyle/>
                    <a:p>
                      <a:pPr>
                        <a:lnSpc>
                          <a:spcPct val="105000"/>
                        </a:lnSpc>
                        <a:spcAft>
                          <a:spcPts val="0"/>
                        </a:spcAft>
                      </a:pPr>
                      <a:endParaRPr lang="pt-PT" sz="105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Ensino básico</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  68    (31,19%)</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Ensino secundário</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  96    (44,03%)</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Ensino Superior</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  54    (24,77%)</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r>
              <a:tr h="158932">
                <a:tc>
                  <a:txBody>
                    <a:bodyPr/>
                    <a:lstStyle/>
                    <a:p>
                      <a:pPr>
                        <a:lnSpc>
                          <a:spcPct val="105000"/>
                        </a:lnSpc>
                        <a:spcAft>
                          <a:spcPts val="0"/>
                        </a:spcAft>
                      </a:pPr>
                      <a:r>
                        <a:rPr lang="pt-PT" sz="1050" b="1">
                          <a:solidFill>
                            <a:srgbClr val="000000"/>
                          </a:solidFill>
                          <a:latin typeface="Cambria"/>
                          <a:ea typeface="Times New Roman"/>
                          <a:cs typeface="Times New Roman"/>
                        </a:rPr>
                        <a:t>Situação profissional</a:t>
                      </a:r>
                      <a:endParaRPr lang="pt-PT" sz="105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c>
                  <a:txBody>
                    <a:bodyPr/>
                    <a:lstStyle/>
                    <a:p>
                      <a:pPr>
                        <a:lnSpc>
                          <a:spcPct val="105000"/>
                        </a:lnSpc>
                        <a:spcAft>
                          <a:spcPts val="0"/>
                        </a:spcAft>
                      </a:pPr>
                      <a:endParaRPr lang="pt-PT" sz="1050" dirty="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Trabalhador por conta de outro</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   76   (34,86%)</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Trabalhador independente</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     9    (4,12%)</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Desempregado</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   11   (5,04%)</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Reformado</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122    (55,96%)</a:t>
                      </a:r>
                    </a:p>
                  </a:txBody>
                  <a:tcPr marL="45239" marR="45239"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r>
              <a:tr h="158932">
                <a:tc>
                  <a:txBody>
                    <a:bodyPr/>
                    <a:lstStyle/>
                    <a:p>
                      <a:pPr>
                        <a:lnSpc>
                          <a:spcPct val="105000"/>
                        </a:lnSpc>
                        <a:spcAft>
                          <a:spcPts val="0"/>
                        </a:spcAft>
                      </a:pPr>
                      <a:r>
                        <a:rPr lang="pt-PT" sz="1050" b="1">
                          <a:solidFill>
                            <a:srgbClr val="000000"/>
                          </a:solidFill>
                          <a:latin typeface="Cambria"/>
                          <a:ea typeface="Times New Roman"/>
                          <a:cs typeface="Times New Roman"/>
                        </a:rPr>
                        <a:t>Trabalha na área da saúde</a:t>
                      </a:r>
                      <a:endParaRPr lang="pt-PT" sz="105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c>
                  <a:txBody>
                    <a:bodyPr/>
                    <a:lstStyle/>
                    <a:p>
                      <a:pPr>
                        <a:lnSpc>
                          <a:spcPct val="105000"/>
                        </a:lnSpc>
                        <a:spcAft>
                          <a:spcPts val="0"/>
                        </a:spcAft>
                      </a:pPr>
                      <a:endParaRPr lang="pt-PT" sz="1050" dirty="0">
                        <a:solidFill>
                          <a:srgbClr val="000000"/>
                        </a:solidFill>
                        <a:latin typeface="Cambria"/>
                        <a:ea typeface="Times New Roman"/>
                        <a:cs typeface="Times New Roman"/>
                      </a:endParaRPr>
                    </a:p>
                  </a:txBody>
                  <a:tcPr marL="45239" marR="45239" marT="0" marB="0">
                    <a:lnL>
                      <a:noFill/>
                    </a:lnL>
                    <a:lnR>
                      <a:noFill/>
                    </a:lnR>
                    <a:lnT>
                      <a:noFill/>
                    </a:lnT>
                    <a:lnB>
                      <a:noFill/>
                    </a:lnB>
                    <a:solidFill>
                      <a:srgbClr val="BFBFBF"/>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Sim</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   51   (23,40%)</a:t>
                      </a:r>
                    </a:p>
                  </a:txBody>
                  <a:tcPr marL="45239" marR="45239" marT="0" marB="0">
                    <a:lnL>
                      <a:noFill/>
                    </a:lnL>
                    <a:lnR>
                      <a:noFill/>
                    </a:lnR>
                    <a:lnT>
                      <a:noFill/>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Não</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167   (76,60%)</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b="1">
                          <a:solidFill>
                            <a:srgbClr val="000000"/>
                          </a:solidFill>
                          <a:latin typeface="Cambria"/>
                          <a:ea typeface="Times New Roman"/>
                          <a:cs typeface="Times New Roman"/>
                        </a:rPr>
                        <a:t>Toma algum suplemento </a:t>
                      </a:r>
                      <a:endParaRPr lang="pt-PT" sz="1050">
                        <a:solidFill>
                          <a:srgbClr val="000000"/>
                        </a:solidFill>
                        <a:latin typeface="Cambria"/>
                        <a:ea typeface="Times New Roman"/>
                        <a:cs typeface="Times New Roman"/>
                      </a:endParaRP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5000"/>
                        </a:lnSpc>
                        <a:spcAft>
                          <a:spcPts val="0"/>
                        </a:spcAft>
                      </a:pPr>
                      <a:endParaRPr lang="pt-PT" sz="1050" dirty="0">
                        <a:solidFill>
                          <a:srgbClr val="000000"/>
                        </a:solidFill>
                        <a:latin typeface="Cambria"/>
                        <a:ea typeface="Times New Roman"/>
                        <a:cs typeface="Times New Roman"/>
                      </a:endParaRP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Sim</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   85   (38,95%)</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8932">
                <a:tc>
                  <a:txBody>
                    <a:bodyPr/>
                    <a:lstStyle/>
                    <a:p>
                      <a:pPr>
                        <a:lnSpc>
                          <a:spcPct val="105000"/>
                        </a:lnSpc>
                        <a:spcAft>
                          <a:spcPts val="0"/>
                        </a:spcAft>
                      </a:pPr>
                      <a:r>
                        <a:rPr lang="pt-PT" sz="1050">
                          <a:solidFill>
                            <a:srgbClr val="000000"/>
                          </a:solidFill>
                          <a:latin typeface="Cambria"/>
                          <a:ea typeface="Times New Roman"/>
                          <a:cs typeface="Times New Roman"/>
                        </a:rPr>
                        <a:t>Não</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5000"/>
                        </a:lnSpc>
                        <a:spcAft>
                          <a:spcPts val="0"/>
                        </a:spcAft>
                      </a:pPr>
                      <a:r>
                        <a:rPr lang="pt-PT" sz="1050" dirty="0">
                          <a:solidFill>
                            <a:srgbClr val="000000"/>
                          </a:solidFill>
                          <a:latin typeface="Cambria"/>
                          <a:ea typeface="Times New Roman"/>
                          <a:cs typeface="Times New Roman"/>
                        </a:rPr>
                        <a:t>133   (61,05%)</a:t>
                      </a:r>
                    </a:p>
                  </a:txBody>
                  <a:tcPr marL="45239" marR="452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7010400" y="304800"/>
            <a:ext cx="1828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Índice</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CaixaDeTexto 16"/>
          <p:cNvSpPr txBox="1"/>
          <p:nvPr/>
        </p:nvSpPr>
        <p:spPr>
          <a:xfrm>
            <a:off x="533400" y="1066800"/>
            <a:ext cx="3476721" cy="31700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AutoNum type="arabicPeriod"/>
            </a:pPr>
            <a:r>
              <a:rPr lang="pt-PT" sz="2000" dirty="0" smtClean="0">
                <a:solidFill>
                  <a:srgbClr val="0070C0"/>
                </a:solidFill>
                <a:latin typeface="Calibri" pitchFamily="34" charset="0"/>
                <a:cs typeface="Calibri" pitchFamily="34" charset="0"/>
              </a:rPr>
              <a:t>Abreviaturas e siglas</a:t>
            </a:r>
          </a:p>
          <a:p>
            <a:pPr marL="342900" indent="-342900">
              <a:buAutoNum type="arabicPeriod"/>
            </a:pPr>
            <a:r>
              <a:rPr lang="pt-PT" sz="2000" dirty="0" smtClean="0">
                <a:solidFill>
                  <a:srgbClr val="0070C0"/>
                </a:solidFill>
                <a:latin typeface="Calibri" pitchFamily="34" charset="0"/>
                <a:cs typeface="Calibri" pitchFamily="34" charset="0"/>
              </a:rPr>
              <a:t>Agradecimentos</a:t>
            </a:r>
          </a:p>
          <a:p>
            <a:pPr marL="342900" indent="-342900">
              <a:buAutoNum type="arabicPeriod"/>
            </a:pPr>
            <a:r>
              <a:rPr lang="pt-PT" sz="2000" dirty="0" smtClean="0">
                <a:solidFill>
                  <a:srgbClr val="0070C0"/>
                </a:solidFill>
                <a:latin typeface="Calibri" pitchFamily="34" charset="0"/>
                <a:cs typeface="Calibri" pitchFamily="34" charset="0"/>
              </a:rPr>
              <a:t>Pertinência do estudo</a:t>
            </a:r>
          </a:p>
          <a:p>
            <a:pPr marL="342900" indent="-342900">
              <a:buAutoNum type="arabicPeriod"/>
            </a:pPr>
            <a:r>
              <a:rPr lang="pt-PT" sz="2000" dirty="0" smtClean="0">
                <a:solidFill>
                  <a:srgbClr val="0070C0"/>
                </a:solidFill>
                <a:latin typeface="Calibri" pitchFamily="34" charset="0"/>
                <a:cs typeface="Calibri" pitchFamily="34" charset="0"/>
              </a:rPr>
              <a:t>Resumo</a:t>
            </a:r>
          </a:p>
          <a:p>
            <a:pPr marL="342900" indent="-342900">
              <a:buAutoNum type="arabicPeriod"/>
            </a:pPr>
            <a:r>
              <a:rPr lang="pt-PT" sz="2000" dirty="0" smtClean="0">
                <a:solidFill>
                  <a:srgbClr val="0070C0"/>
                </a:solidFill>
                <a:latin typeface="Calibri" pitchFamily="34" charset="0"/>
                <a:cs typeface="Calibri" pitchFamily="34" charset="0"/>
              </a:rPr>
              <a:t>Introdução</a:t>
            </a:r>
          </a:p>
          <a:p>
            <a:pPr marL="342900" indent="-342900">
              <a:buAutoNum type="arabicPeriod"/>
            </a:pPr>
            <a:r>
              <a:rPr lang="pt-PT" sz="2000" dirty="0" smtClean="0">
                <a:solidFill>
                  <a:srgbClr val="0070C0"/>
                </a:solidFill>
                <a:latin typeface="Calibri" pitchFamily="34" charset="0"/>
                <a:cs typeface="Calibri" pitchFamily="34" charset="0"/>
              </a:rPr>
              <a:t>Consumo de SA em Portugal</a:t>
            </a:r>
          </a:p>
          <a:p>
            <a:pPr marL="342900" indent="-342900">
              <a:buAutoNum type="arabicPeriod"/>
            </a:pPr>
            <a:r>
              <a:rPr lang="pt-PT" sz="2000" dirty="0" smtClean="0">
                <a:solidFill>
                  <a:srgbClr val="0070C0"/>
                </a:solidFill>
                <a:latin typeface="Calibri" pitchFamily="34" charset="0"/>
                <a:cs typeface="Calibri" pitchFamily="34" charset="0"/>
              </a:rPr>
              <a:t>Vitaminas e Minerais</a:t>
            </a:r>
          </a:p>
          <a:p>
            <a:pPr marL="342900" indent="-342900">
              <a:buAutoNum type="arabicPeriod"/>
            </a:pPr>
            <a:r>
              <a:rPr lang="pt-PT" sz="2000" dirty="0" smtClean="0">
                <a:solidFill>
                  <a:srgbClr val="0070C0"/>
                </a:solidFill>
                <a:latin typeface="Calibri" pitchFamily="34" charset="0"/>
                <a:cs typeface="Calibri" pitchFamily="34" charset="0"/>
              </a:rPr>
              <a:t>Consumo de SA na Europa</a:t>
            </a:r>
          </a:p>
          <a:p>
            <a:pPr marL="342900" indent="-342900">
              <a:buAutoNum type="arabicPeriod"/>
            </a:pPr>
            <a:r>
              <a:rPr lang="pt-PT" sz="2000" dirty="0" smtClean="0">
                <a:solidFill>
                  <a:srgbClr val="0070C0"/>
                </a:solidFill>
                <a:latin typeface="Calibri" pitchFamily="34" charset="0"/>
                <a:cs typeface="Calibri" pitchFamily="34" charset="0"/>
              </a:rPr>
              <a:t>Vitaminas</a:t>
            </a:r>
          </a:p>
          <a:p>
            <a:pPr marL="342900" indent="-342900">
              <a:buAutoNum type="arabicPeriod"/>
            </a:pPr>
            <a:r>
              <a:rPr lang="pt-PT" sz="2000" dirty="0" smtClean="0">
                <a:solidFill>
                  <a:srgbClr val="0070C0"/>
                </a:solidFill>
                <a:latin typeface="Calibri" pitchFamily="34" charset="0"/>
                <a:cs typeface="Calibri" pitchFamily="34" charset="0"/>
              </a:rPr>
              <a:t> Sais minerais</a:t>
            </a:r>
            <a:endParaRPr lang="pt-PT" sz="2000" dirty="0">
              <a:solidFill>
                <a:srgbClr val="0070C0"/>
              </a:solidFill>
              <a:latin typeface="Calibri" pitchFamily="34" charset="0"/>
              <a:cs typeface="Calibri" pitchFamily="34" charset="0"/>
            </a:endParaRPr>
          </a:p>
        </p:txBody>
      </p:sp>
      <p:sp>
        <p:nvSpPr>
          <p:cNvPr id="18" name="CaixaDeTexto 17"/>
          <p:cNvSpPr txBox="1"/>
          <p:nvPr/>
        </p:nvSpPr>
        <p:spPr>
          <a:xfrm>
            <a:off x="4038600" y="4267200"/>
            <a:ext cx="4419600" cy="224676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lgn="just"/>
            <a:r>
              <a:rPr lang="pt-PT" sz="2000" dirty="0" smtClean="0">
                <a:solidFill>
                  <a:srgbClr val="0070C0"/>
                </a:solidFill>
                <a:latin typeface="Calibri" pitchFamily="34" charset="0"/>
                <a:cs typeface="Calibri" pitchFamily="34" charset="0"/>
              </a:rPr>
              <a:t>11. Metodologia</a:t>
            </a:r>
          </a:p>
          <a:p>
            <a:pPr marL="342900" indent="-342900" algn="just"/>
            <a:r>
              <a:rPr lang="pt-PT" sz="2000" dirty="0" smtClean="0">
                <a:solidFill>
                  <a:srgbClr val="0070C0"/>
                </a:solidFill>
                <a:latin typeface="Calibri" pitchFamily="34" charset="0"/>
                <a:cs typeface="Calibri" pitchFamily="34" charset="0"/>
              </a:rPr>
              <a:t>12. Métodos de pesquisa</a:t>
            </a:r>
          </a:p>
          <a:p>
            <a:pPr marL="342900" indent="-342900" algn="just"/>
            <a:r>
              <a:rPr lang="pt-PT" sz="2000" dirty="0" smtClean="0">
                <a:solidFill>
                  <a:srgbClr val="0070C0"/>
                </a:solidFill>
                <a:latin typeface="Calibri" pitchFamily="34" charset="0"/>
                <a:cs typeface="Calibri" pitchFamily="34" charset="0"/>
              </a:rPr>
              <a:t>13. Resultados</a:t>
            </a:r>
          </a:p>
          <a:p>
            <a:pPr marL="342900" indent="-342900" algn="just"/>
            <a:r>
              <a:rPr lang="pt-PT" sz="2000" dirty="0" smtClean="0">
                <a:solidFill>
                  <a:srgbClr val="0070C0"/>
                </a:solidFill>
                <a:latin typeface="Calibri" pitchFamily="34" charset="0"/>
                <a:cs typeface="Calibri" pitchFamily="34" charset="0"/>
              </a:rPr>
              <a:t>14. Apresentação de gráficos (vitaminas)</a:t>
            </a:r>
          </a:p>
          <a:p>
            <a:pPr marL="342900" indent="-342900" algn="just"/>
            <a:r>
              <a:rPr lang="pt-PT" sz="2000" dirty="0" smtClean="0">
                <a:solidFill>
                  <a:srgbClr val="0070C0"/>
                </a:solidFill>
                <a:latin typeface="Calibri" pitchFamily="34" charset="0"/>
                <a:cs typeface="Calibri" pitchFamily="34" charset="0"/>
              </a:rPr>
              <a:t>15. Apresentação de gráficos (minerais)</a:t>
            </a:r>
          </a:p>
          <a:p>
            <a:pPr marL="342900" indent="-342900" algn="just"/>
            <a:r>
              <a:rPr lang="pt-PT" sz="2000" dirty="0" smtClean="0">
                <a:solidFill>
                  <a:srgbClr val="0070C0"/>
                </a:solidFill>
                <a:latin typeface="Calibri" pitchFamily="34" charset="0"/>
                <a:cs typeface="Calibri" pitchFamily="34" charset="0"/>
              </a:rPr>
              <a:t>16. Conclusão</a:t>
            </a:r>
            <a:endParaRPr lang="pt-PT" sz="2000" dirty="0" smtClean="0">
              <a:solidFill>
                <a:srgbClr val="0070C0"/>
              </a:solidFill>
              <a:latin typeface="Calibri" pitchFamily="34" charset="0"/>
              <a:cs typeface="Calibri" pitchFamily="34" charset="0"/>
            </a:endParaRPr>
          </a:p>
          <a:p>
            <a:pPr marL="342900" indent="-342900" algn="just"/>
            <a:r>
              <a:rPr lang="pt-PT" sz="2000" dirty="0" smtClean="0">
                <a:solidFill>
                  <a:srgbClr val="0070C0"/>
                </a:solidFill>
                <a:latin typeface="Calibri" pitchFamily="34" charset="0"/>
                <a:cs typeface="Calibri" pitchFamily="34" charset="0"/>
              </a:rPr>
              <a:t>17. Bibliografia</a:t>
            </a:r>
            <a:endParaRPr lang="pt-PT" dirty="0">
              <a:solidFill>
                <a:srgbClr val="0070C0"/>
              </a:solidFill>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 name="CaixaDeTexto 4"/>
          <p:cNvSpPr txBox="1"/>
          <p:nvPr/>
        </p:nvSpPr>
        <p:spPr>
          <a:xfrm>
            <a:off x="4800600" y="762000"/>
            <a:ext cx="41148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t-PT" sz="2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Metodos</a:t>
            </a:r>
            <a:r>
              <a:rPr lang="pt-PT"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de Pesquisa</a:t>
            </a:r>
            <a:endParaRPr lang="pt-PT"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9" name="Tabela 28"/>
          <p:cNvGraphicFramePr>
            <a:graphicFrameLocks noGrp="1"/>
          </p:cNvGraphicFramePr>
          <p:nvPr/>
        </p:nvGraphicFramePr>
        <p:xfrm>
          <a:off x="228600" y="609600"/>
          <a:ext cx="3581400" cy="512064"/>
        </p:xfrm>
        <a:graphic>
          <a:graphicData uri="http://schemas.openxmlformats.org/drawingml/2006/table">
            <a:tbl>
              <a:tblPr/>
              <a:tblGrid>
                <a:gridCol w="3581400"/>
              </a:tblGrid>
              <a:tr h="170815">
                <a:tc>
                  <a:txBody>
                    <a:bodyPr/>
                    <a:lstStyle/>
                    <a:p>
                      <a:pPr algn="ctr">
                        <a:lnSpc>
                          <a:spcPct val="105000"/>
                        </a:lnSpc>
                        <a:spcAft>
                          <a:spcPts val="0"/>
                        </a:spcAft>
                      </a:pPr>
                      <a:r>
                        <a:rPr lang="pt-PT" sz="1600" b="1" i="1" dirty="0" err="1">
                          <a:solidFill>
                            <a:srgbClr val="4F6228"/>
                          </a:solidFill>
                          <a:latin typeface="Cambria"/>
                          <a:ea typeface="Times New Roman"/>
                          <a:cs typeface="Times New Roman"/>
                        </a:rPr>
                        <a:t>Supplements</a:t>
                      </a:r>
                      <a:r>
                        <a:rPr lang="pt-PT" sz="1600" b="1" i="1" dirty="0">
                          <a:solidFill>
                            <a:srgbClr val="4F6228"/>
                          </a:solidFill>
                          <a:latin typeface="Cambria"/>
                          <a:ea typeface="Times New Roman"/>
                          <a:cs typeface="Times New Roman"/>
                        </a:rPr>
                        <a:t> </a:t>
                      </a:r>
                      <a:r>
                        <a:rPr lang="pt-PT" sz="1600" b="1" i="1" dirty="0" err="1">
                          <a:solidFill>
                            <a:srgbClr val="4F6228"/>
                          </a:solidFill>
                          <a:latin typeface="Cambria"/>
                          <a:ea typeface="Times New Roman"/>
                          <a:cs typeface="Times New Roman"/>
                        </a:rPr>
                        <a:t>intake</a:t>
                      </a:r>
                      <a:r>
                        <a:rPr lang="pt-PT" sz="1600" b="1" i="1" dirty="0">
                          <a:solidFill>
                            <a:srgbClr val="4F6228"/>
                          </a:solidFill>
                          <a:latin typeface="Cambria"/>
                          <a:ea typeface="Times New Roman"/>
                          <a:cs typeface="Times New Roman"/>
                        </a:rPr>
                        <a:t> in </a:t>
                      </a:r>
                      <a:r>
                        <a:rPr lang="pt-PT" sz="1600" b="1" i="1" dirty="0" err="1">
                          <a:solidFill>
                            <a:srgbClr val="4F6228"/>
                          </a:solidFill>
                          <a:latin typeface="Cambria"/>
                          <a:ea typeface="Times New Roman"/>
                          <a:cs typeface="Times New Roman"/>
                        </a:rPr>
                        <a:t>Europe</a:t>
                      </a:r>
                      <a:endParaRPr lang="pt-PT" sz="1600" dirty="0">
                        <a:solidFill>
                          <a:srgbClr val="000000"/>
                        </a:solidFill>
                        <a:latin typeface="Cambria"/>
                        <a:ea typeface="Times New Roman"/>
                        <a:cs typeface="Times New Roman"/>
                      </a:endParaRPr>
                    </a:p>
                    <a:p>
                      <a:pPr algn="ctr">
                        <a:lnSpc>
                          <a:spcPct val="105000"/>
                        </a:lnSpc>
                        <a:spcAft>
                          <a:spcPts val="0"/>
                        </a:spcAft>
                      </a:pPr>
                      <a:r>
                        <a:rPr lang="pt-PT" sz="1600" b="1" i="1" dirty="0">
                          <a:solidFill>
                            <a:srgbClr val="4F6228"/>
                          </a:solidFill>
                          <a:latin typeface="Cambria"/>
                          <a:ea typeface="Times New Roman"/>
                          <a:cs typeface="Times New Roman"/>
                        </a:rPr>
                        <a:t>Aquisição de Suplementos em </a:t>
                      </a:r>
                      <a:r>
                        <a:rPr lang="pt-PT" sz="1600" b="1" i="1" dirty="0" smtClean="0">
                          <a:solidFill>
                            <a:srgbClr val="4F6228"/>
                          </a:solidFill>
                          <a:latin typeface="Cambria"/>
                          <a:ea typeface="Times New Roman"/>
                          <a:cs typeface="Times New Roman"/>
                        </a:rPr>
                        <a:t>Europa</a:t>
                      </a:r>
                      <a:endParaRPr lang="pt-PT" sz="1600" dirty="0">
                        <a:solidFill>
                          <a:srgbClr val="000000"/>
                        </a:solidFill>
                        <a:latin typeface="Cambria"/>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6" name="AutoShape 16"/>
          <p:cNvSpPr>
            <a:spLocks noChangeArrowheads="1"/>
          </p:cNvSpPr>
          <p:nvPr/>
        </p:nvSpPr>
        <p:spPr bwMode="auto">
          <a:xfrm>
            <a:off x="3505200" y="1219200"/>
            <a:ext cx="152400" cy="333375"/>
          </a:xfrm>
          <a:prstGeom prst="downArrow">
            <a:avLst>
              <a:gd name="adj1" fmla="val 50000"/>
              <a:gd name="adj2" fmla="val 54688"/>
            </a:avLst>
          </a:prstGeom>
          <a:solidFill>
            <a:srgbClr val="C2D69B"/>
          </a:solidFill>
          <a:ln w="9525">
            <a:solidFill>
              <a:srgbClr val="C00000"/>
            </a:solidFill>
            <a:miter lim="800000"/>
            <a:headEnd/>
            <a:tailEnd/>
          </a:ln>
        </p:spPr>
        <p:txBody>
          <a:bodyPr vert="eaVert" wrap="square" lIns="91440" tIns="45720" rIns="91440" bIns="45720" numCol="1" anchor="t" anchorCtr="0" compatLnSpc="1">
            <a:prstTxWarp prst="textNoShape">
              <a:avLst/>
            </a:prstTxWarp>
          </a:bodyPr>
          <a:lstStyle/>
          <a:p>
            <a:endParaRPr lang="pt-PT"/>
          </a:p>
        </p:txBody>
      </p:sp>
      <p:graphicFrame>
        <p:nvGraphicFramePr>
          <p:cNvPr id="31" name="Tabela 30"/>
          <p:cNvGraphicFramePr>
            <a:graphicFrameLocks noGrp="1"/>
          </p:cNvGraphicFramePr>
          <p:nvPr/>
        </p:nvGraphicFramePr>
        <p:xfrm>
          <a:off x="914400" y="1447800"/>
          <a:ext cx="1453515" cy="256032"/>
        </p:xfrm>
        <a:graphic>
          <a:graphicData uri="http://schemas.openxmlformats.org/drawingml/2006/table">
            <a:tbl>
              <a:tblPr/>
              <a:tblGrid>
                <a:gridCol w="1453515"/>
              </a:tblGrid>
              <a:tr h="0">
                <a:tc>
                  <a:txBody>
                    <a:bodyPr/>
                    <a:lstStyle/>
                    <a:p>
                      <a:pPr algn="l">
                        <a:lnSpc>
                          <a:spcPct val="105000"/>
                        </a:lnSpc>
                        <a:spcAft>
                          <a:spcPts val="0"/>
                        </a:spcAft>
                      </a:pPr>
                      <a:r>
                        <a:rPr lang="en-US" sz="1400" b="1" i="1" dirty="0">
                          <a:solidFill>
                            <a:srgbClr val="4F6228"/>
                          </a:solidFill>
                          <a:latin typeface="Cambria"/>
                          <a:ea typeface="Times New Roman"/>
                          <a:cs typeface="Times New Roman"/>
                        </a:rPr>
                        <a:t>697 </a:t>
                      </a:r>
                      <a:r>
                        <a:rPr lang="en-US" sz="1600" b="1" i="1" dirty="0">
                          <a:solidFill>
                            <a:srgbClr val="4F6228"/>
                          </a:solidFill>
                          <a:latin typeface="Cambria"/>
                          <a:ea typeface="Times New Roman"/>
                          <a:cs typeface="Times New Roman"/>
                        </a:rPr>
                        <a:t>resulted</a:t>
                      </a:r>
                      <a:endParaRPr lang="pt-PT" sz="1600" dirty="0">
                        <a:solidFill>
                          <a:srgbClr val="000000"/>
                        </a:solidFill>
                        <a:latin typeface="Cambria"/>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7" name="AutoShape 17"/>
          <p:cNvSpPr>
            <a:spLocks noChangeArrowheads="1"/>
          </p:cNvSpPr>
          <p:nvPr/>
        </p:nvSpPr>
        <p:spPr bwMode="auto">
          <a:xfrm>
            <a:off x="2286000" y="1676400"/>
            <a:ext cx="152400" cy="193675"/>
          </a:xfrm>
          <a:prstGeom prst="downArrow">
            <a:avLst>
              <a:gd name="adj1" fmla="val 50000"/>
              <a:gd name="adj2" fmla="val 31771"/>
            </a:avLst>
          </a:prstGeom>
          <a:solidFill>
            <a:srgbClr val="C2D69B"/>
          </a:solidFill>
          <a:ln w="9525">
            <a:solidFill>
              <a:srgbClr val="C00000"/>
            </a:solidFill>
            <a:miter lim="800000"/>
            <a:headEnd/>
            <a:tailEnd/>
          </a:ln>
        </p:spPr>
        <p:txBody>
          <a:bodyPr vert="eaVert" wrap="square" lIns="91440" tIns="45720" rIns="91440" bIns="45720" numCol="1" anchor="t" anchorCtr="0" compatLnSpc="1">
            <a:prstTxWarp prst="textNoShape">
              <a:avLst/>
            </a:prstTxWarp>
          </a:bodyPr>
          <a:lstStyle/>
          <a:p>
            <a:endParaRPr lang="pt-PT"/>
          </a:p>
        </p:txBody>
      </p:sp>
      <p:graphicFrame>
        <p:nvGraphicFramePr>
          <p:cNvPr id="33" name="Tabela 32"/>
          <p:cNvGraphicFramePr>
            <a:graphicFrameLocks noGrp="1"/>
          </p:cNvGraphicFramePr>
          <p:nvPr/>
        </p:nvGraphicFramePr>
        <p:xfrm>
          <a:off x="0" y="1981200"/>
          <a:ext cx="4495800" cy="685800"/>
        </p:xfrm>
        <a:graphic>
          <a:graphicData uri="http://schemas.openxmlformats.org/drawingml/2006/table">
            <a:tbl>
              <a:tblPr/>
              <a:tblGrid>
                <a:gridCol w="4495800"/>
              </a:tblGrid>
              <a:tr h="685800">
                <a:tc>
                  <a:txBody>
                    <a:bodyPr/>
                    <a:lstStyle/>
                    <a:p>
                      <a:pPr algn="ctr">
                        <a:lnSpc>
                          <a:spcPct val="105000"/>
                        </a:lnSpc>
                        <a:spcAft>
                          <a:spcPts val="0"/>
                        </a:spcAft>
                      </a:pPr>
                      <a:r>
                        <a:rPr lang="en-US" sz="1400" b="1" i="1" dirty="0">
                          <a:solidFill>
                            <a:srgbClr val="4F6228"/>
                          </a:solidFill>
                          <a:latin typeface="Cambria"/>
                          <a:ea typeface="Times New Roman"/>
                          <a:cs typeface="Times New Roman"/>
                        </a:rPr>
                        <a:t>Supplements intake in Europe </a:t>
                      </a:r>
                      <a:r>
                        <a:rPr lang="en-US" sz="1400" b="1" i="1" u="sng" dirty="0">
                          <a:solidFill>
                            <a:srgbClr val="632423"/>
                          </a:solidFill>
                          <a:latin typeface="Cambria"/>
                          <a:ea typeface="Times New Roman"/>
                          <a:cs typeface="Times New Roman"/>
                        </a:rPr>
                        <a:t>vitamins and minerals</a:t>
                      </a:r>
                      <a:endParaRPr lang="pt-PT" sz="1400" dirty="0">
                        <a:solidFill>
                          <a:srgbClr val="000000"/>
                        </a:solidFill>
                        <a:latin typeface="Cambria"/>
                        <a:ea typeface="Times New Roman"/>
                        <a:cs typeface="Times New Roman"/>
                      </a:endParaRPr>
                    </a:p>
                    <a:p>
                      <a:pPr algn="ctr">
                        <a:lnSpc>
                          <a:spcPct val="105000"/>
                        </a:lnSpc>
                        <a:spcAft>
                          <a:spcPts val="0"/>
                        </a:spcAft>
                      </a:pPr>
                      <a:r>
                        <a:rPr lang="pt-PT" sz="1400" b="1" i="1" dirty="0">
                          <a:solidFill>
                            <a:srgbClr val="4F6228"/>
                          </a:solidFill>
                          <a:latin typeface="Cambria"/>
                          <a:ea typeface="Times New Roman"/>
                          <a:cs typeface="Times New Roman"/>
                        </a:rPr>
                        <a:t>Aquisição de suplementos em Europa </a:t>
                      </a:r>
                      <a:r>
                        <a:rPr lang="pt-PT" sz="1400" b="1" i="1" u="sng" dirty="0">
                          <a:solidFill>
                            <a:srgbClr val="632423"/>
                          </a:solidFill>
                          <a:latin typeface="Cambria"/>
                          <a:ea typeface="Times New Roman"/>
                          <a:cs typeface="Times New Roman"/>
                        </a:rPr>
                        <a:t>vitaminas e minerais</a:t>
                      </a:r>
                      <a:endParaRPr lang="pt-PT" sz="1400" dirty="0">
                        <a:solidFill>
                          <a:srgbClr val="000000"/>
                        </a:solidFill>
                        <a:latin typeface="Cambria"/>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8" name="AutoShape 18"/>
          <p:cNvSpPr>
            <a:spLocks noChangeArrowheads="1"/>
          </p:cNvSpPr>
          <p:nvPr/>
        </p:nvSpPr>
        <p:spPr bwMode="auto">
          <a:xfrm>
            <a:off x="2438400" y="2667000"/>
            <a:ext cx="142875" cy="193675"/>
          </a:xfrm>
          <a:prstGeom prst="downArrow">
            <a:avLst>
              <a:gd name="adj1" fmla="val 50000"/>
              <a:gd name="adj2" fmla="val 33889"/>
            </a:avLst>
          </a:prstGeom>
          <a:solidFill>
            <a:srgbClr val="C2D69B"/>
          </a:solidFill>
          <a:ln w="9525">
            <a:solidFill>
              <a:srgbClr val="C00000"/>
            </a:solidFill>
            <a:miter lim="800000"/>
            <a:headEnd/>
            <a:tailEnd/>
          </a:ln>
        </p:spPr>
        <p:txBody>
          <a:bodyPr vert="eaVert" wrap="square" lIns="91440" tIns="45720" rIns="91440" bIns="45720" numCol="1" anchor="t" anchorCtr="0" compatLnSpc="1">
            <a:prstTxWarp prst="textNoShape">
              <a:avLst/>
            </a:prstTxWarp>
          </a:bodyPr>
          <a:lstStyle/>
          <a:p>
            <a:endParaRPr lang="pt-PT"/>
          </a:p>
        </p:txBody>
      </p:sp>
      <p:graphicFrame>
        <p:nvGraphicFramePr>
          <p:cNvPr id="35" name="Tabela 34"/>
          <p:cNvGraphicFramePr>
            <a:graphicFrameLocks noGrp="1"/>
          </p:cNvGraphicFramePr>
          <p:nvPr/>
        </p:nvGraphicFramePr>
        <p:xfrm>
          <a:off x="1143000" y="2895600"/>
          <a:ext cx="1148715" cy="224028"/>
        </p:xfrm>
        <a:graphic>
          <a:graphicData uri="http://schemas.openxmlformats.org/drawingml/2006/table">
            <a:tbl>
              <a:tblPr/>
              <a:tblGrid>
                <a:gridCol w="1148715"/>
              </a:tblGrid>
              <a:tr h="0">
                <a:tc>
                  <a:txBody>
                    <a:bodyPr/>
                    <a:lstStyle/>
                    <a:p>
                      <a:pPr algn="l">
                        <a:lnSpc>
                          <a:spcPct val="105000"/>
                        </a:lnSpc>
                        <a:spcAft>
                          <a:spcPts val="0"/>
                        </a:spcAft>
                      </a:pPr>
                      <a:r>
                        <a:rPr lang="en-US" sz="1400" b="1" i="1" dirty="0">
                          <a:solidFill>
                            <a:srgbClr val="4F6228"/>
                          </a:solidFill>
                          <a:latin typeface="Cambria"/>
                          <a:ea typeface="Times New Roman"/>
                          <a:cs typeface="Times New Roman"/>
                        </a:rPr>
                        <a:t>50 resulted</a:t>
                      </a:r>
                      <a:endParaRPr lang="pt-PT" sz="1400" dirty="0">
                        <a:solidFill>
                          <a:srgbClr val="000000"/>
                        </a:solidFill>
                        <a:latin typeface="Cambria"/>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4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graphicFrame>
        <p:nvGraphicFramePr>
          <p:cNvPr id="39" name="Tabela 38"/>
          <p:cNvGraphicFramePr>
            <a:graphicFrameLocks noGrp="1"/>
          </p:cNvGraphicFramePr>
          <p:nvPr/>
        </p:nvGraphicFramePr>
        <p:xfrm>
          <a:off x="228600" y="3886200"/>
          <a:ext cx="2971800" cy="2304288"/>
        </p:xfrm>
        <a:graphic>
          <a:graphicData uri="http://schemas.openxmlformats.org/drawingml/2006/table">
            <a:tbl>
              <a:tblPr/>
              <a:tblGrid>
                <a:gridCol w="2971800"/>
              </a:tblGrid>
              <a:tr h="178946">
                <a:tc>
                  <a:txBody>
                    <a:bodyPr/>
                    <a:lstStyle/>
                    <a:p>
                      <a:pPr algn="ctr">
                        <a:lnSpc>
                          <a:spcPct val="105000"/>
                        </a:lnSpc>
                        <a:spcAft>
                          <a:spcPts val="0"/>
                        </a:spcAft>
                      </a:pPr>
                      <a:endParaRPr lang="pt-PT" sz="1200" dirty="0">
                        <a:solidFill>
                          <a:srgbClr val="76923C"/>
                        </a:solidFill>
                        <a:latin typeface="Cambria"/>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66519">
                <a:tc>
                  <a:txBody>
                    <a:bodyPr/>
                    <a:lstStyle/>
                    <a:p>
                      <a:pPr algn="ctr">
                        <a:lnSpc>
                          <a:spcPct val="105000"/>
                        </a:lnSpc>
                        <a:spcAft>
                          <a:spcPts val="0"/>
                        </a:spcAft>
                      </a:pPr>
                      <a:r>
                        <a:rPr lang="pt-PT" sz="1200" b="1" i="1" dirty="0">
                          <a:solidFill>
                            <a:schemeClr val="tx1"/>
                          </a:solidFill>
                          <a:latin typeface="Cambria"/>
                          <a:ea typeface="Times New Roman"/>
                          <a:cs typeface="Times New Roman"/>
                        </a:rPr>
                        <a:t>(-2 ) Estudos em animais</a:t>
                      </a:r>
                      <a:endParaRPr lang="pt-PT" sz="1200" b="1" dirty="0">
                        <a:solidFill>
                          <a:schemeClr val="tx1"/>
                        </a:solidFill>
                        <a:latin typeface="Cambria"/>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chemeClr val="accent2">
                        <a:lumMod val="20000"/>
                        <a:lumOff val="80000"/>
                      </a:schemeClr>
                    </a:solidFill>
                  </a:tcPr>
                </a:tc>
              </a:tr>
              <a:tr h="178946">
                <a:tc>
                  <a:txBody>
                    <a:bodyPr/>
                    <a:lstStyle/>
                    <a:p>
                      <a:pPr algn="ctr">
                        <a:lnSpc>
                          <a:spcPct val="105000"/>
                        </a:lnSpc>
                        <a:spcAft>
                          <a:spcPts val="0"/>
                        </a:spcAft>
                      </a:pPr>
                      <a:endParaRPr lang="pt-PT" sz="1200" b="1" dirty="0">
                        <a:solidFill>
                          <a:schemeClr val="tx1"/>
                        </a:solidFill>
                        <a:latin typeface="Cambria"/>
                        <a:ea typeface="Times New Roman"/>
                        <a:cs typeface="Times New Roman"/>
                      </a:endParaRPr>
                    </a:p>
                  </a:txBody>
                  <a:tcPr marL="68580" marR="68580" marT="0" marB="0">
                    <a:lnL>
                      <a:noFill/>
                    </a:lnL>
                    <a:lnR>
                      <a:noFill/>
                    </a:lnR>
                    <a:lnT>
                      <a:noFill/>
                    </a:lnT>
                    <a:lnB>
                      <a:noFill/>
                    </a:lnB>
                  </a:tcPr>
                </a:tc>
              </a:tr>
              <a:tr h="166519">
                <a:tc>
                  <a:txBody>
                    <a:bodyPr/>
                    <a:lstStyle/>
                    <a:p>
                      <a:pPr algn="ctr">
                        <a:lnSpc>
                          <a:spcPct val="105000"/>
                        </a:lnSpc>
                        <a:spcAft>
                          <a:spcPts val="0"/>
                        </a:spcAft>
                      </a:pPr>
                      <a:r>
                        <a:rPr lang="pt-PT" sz="1200" b="1" i="1" dirty="0">
                          <a:solidFill>
                            <a:schemeClr val="tx1"/>
                          </a:solidFill>
                          <a:latin typeface="Cambria"/>
                          <a:ea typeface="Times New Roman"/>
                          <a:cs typeface="Times New Roman"/>
                        </a:rPr>
                        <a:t>(- 9 )  Estudos de frequência alimentar</a:t>
                      </a:r>
                      <a:endParaRPr lang="pt-PT" sz="1200" b="1" dirty="0">
                        <a:solidFill>
                          <a:schemeClr val="tx1"/>
                        </a:solidFill>
                        <a:latin typeface="Cambria"/>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r>
              <a:tr h="178946">
                <a:tc>
                  <a:txBody>
                    <a:bodyPr/>
                    <a:lstStyle/>
                    <a:p>
                      <a:pPr algn="ctr">
                        <a:lnSpc>
                          <a:spcPct val="105000"/>
                        </a:lnSpc>
                        <a:spcAft>
                          <a:spcPts val="0"/>
                        </a:spcAft>
                      </a:pPr>
                      <a:endParaRPr lang="pt-PT" sz="1200" b="1" dirty="0">
                        <a:solidFill>
                          <a:schemeClr val="tx1"/>
                        </a:solidFill>
                        <a:latin typeface="Cambria"/>
                        <a:ea typeface="Times New Roman"/>
                        <a:cs typeface="Times New Roman"/>
                      </a:endParaRPr>
                    </a:p>
                  </a:txBody>
                  <a:tcPr marL="68580" marR="68580" marT="0" marB="0">
                    <a:lnL>
                      <a:noFill/>
                    </a:lnL>
                    <a:lnR>
                      <a:noFill/>
                    </a:lnR>
                    <a:lnT>
                      <a:noFill/>
                    </a:lnT>
                    <a:lnB>
                      <a:noFill/>
                    </a:lnB>
                  </a:tcPr>
                </a:tc>
              </a:tr>
              <a:tr h="166519">
                <a:tc>
                  <a:txBody>
                    <a:bodyPr/>
                    <a:lstStyle/>
                    <a:p>
                      <a:pPr algn="ctr">
                        <a:lnSpc>
                          <a:spcPct val="105000"/>
                        </a:lnSpc>
                        <a:spcAft>
                          <a:spcPts val="0"/>
                        </a:spcAft>
                      </a:pPr>
                      <a:r>
                        <a:rPr lang="en-US" sz="1200" b="1" i="1" dirty="0">
                          <a:solidFill>
                            <a:schemeClr val="tx1"/>
                          </a:solidFill>
                          <a:latin typeface="Cambria"/>
                          <a:ea typeface="Times New Roman"/>
                          <a:cs typeface="Times New Roman"/>
                        </a:rPr>
                        <a:t> </a:t>
                      </a:r>
                      <a:r>
                        <a:rPr lang="pt-PT" sz="1200" b="1" i="1" dirty="0">
                          <a:solidFill>
                            <a:schemeClr val="tx1"/>
                          </a:solidFill>
                          <a:latin typeface="Cambria"/>
                          <a:ea typeface="Times New Roman"/>
                          <a:cs typeface="Times New Roman"/>
                        </a:rPr>
                        <a:t>( -11 ) Estudos associados a patologias</a:t>
                      </a:r>
                      <a:endParaRPr lang="pt-PT" sz="1200" b="1" dirty="0">
                        <a:solidFill>
                          <a:schemeClr val="tx1"/>
                        </a:solidFill>
                        <a:latin typeface="Cambria"/>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r>
              <a:tr h="178946">
                <a:tc>
                  <a:txBody>
                    <a:bodyPr/>
                    <a:lstStyle/>
                    <a:p>
                      <a:pPr algn="ctr">
                        <a:lnSpc>
                          <a:spcPct val="105000"/>
                        </a:lnSpc>
                        <a:spcAft>
                          <a:spcPts val="0"/>
                        </a:spcAft>
                      </a:pPr>
                      <a:endParaRPr lang="pt-PT" sz="1200" b="1" dirty="0">
                        <a:solidFill>
                          <a:schemeClr val="tx1"/>
                        </a:solidFill>
                        <a:latin typeface="Cambria"/>
                        <a:ea typeface="Times New Roman"/>
                        <a:cs typeface="Times New Roman"/>
                      </a:endParaRPr>
                    </a:p>
                  </a:txBody>
                  <a:tcPr marL="68580" marR="68580" marT="0" marB="0">
                    <a:lnL>
                      <a:noFill/>
                    </a:lnL>
                    <a:lnR>
                      <a:noFill/>
                    </a:lnR>
                    <a:lnT>
                      <a:noFill/>
                    </a:lnT>
                    <a:lnB>
                      <a:noFill/>
                    </a:lnB>
                  </a:tcPr>
                </a:tc>
              </a:tr>
              <a:tr h="345464">
                <a:tc>
                  <a:txBody>
                    <a:bodyPr/>
                    <a:lstStyle/>
                    <a:p>
                      <a:pPr algn="ctr">
                        <a:lnSpc>
                          <a:spcPct val="105000"/>
                        </a:lnSpc>
                        <a:spcAft>
                          <a:spcPts val="0"/>
                        </a:spcAft>
                      </a:pPr>
                      <a:r>
                        <a:rPr lang="pt-PT" sz="1200" b="1" i="1" dirty="0">
                          <a:solidFill>
                            <a:schemeClr val="tx1"/>
                          </a:solidFill>
                          <a:latin typeface="Cambria"/>
                          <a:ea typeface="Times New Roman"/>
                          <a:cs typeface="Times New Roman"/>
                        </a:rPr>
                        <a:t>( - 1 ) Estudos relacionados com presença de contaminantes</a:t>
                      </a:r>
                      <a:endParaRPr lang="pt-PT" sz="1200" b="1" dirty="0">
                        <a:solidFill>
                          <a:schemeClr val="tx1"/>
                        </a:solidFill>
                        <a:latin typeface="Cambria"/>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r>
              <a:tr h="178946">
                <a:tc>
                  <a:txBody>
                    <a:bodyPr/>
                    <a:lstStyle/>
                    <a:p>
                      <a:pPr algn="ctr">
                        <a:lnSpc>
                          <a:spcPct val="105000"/>
                        </a:lnSpc>
                        <a:spcAft>
                          <a:spcPts val="0"/>
                        </a:spcAft>
                      </a:pPr>
                      <a:endParaRPr lang="pt-PT" sz="1200" b="1" dirty="0">
                        <a:solidFill>
                          <a:schemeClr val="tx1"/>
                        </a:solidFill>
                        <a:latin typeface="Cambria"/>
                        <a:ea typeface="Times New Roman"/>
                        <a:cs typeface="Times New Roman"/>
                      </a:endParaRPr>
                    </a:p>
                  </a:txBody>
                  <a:tcPr marL="68580" marR="68580" marT="0" marB="0">
                    <a:lnL>
                      <a:noFill/>
                    </a:lnL>
                    <a:lnR>
                      <a:noFill/>
                    </a:lnR>
                    <a:lnT>
                      <a:noFill/>
                    </a:lnT>
                    <a:lnB>
                      <a:noFill/>
                    </a:lnB>
                  </a:tcPr>
                </a:tc>
              </a:tr>
              <a:tr h="345464">
                <a:tc>
                  <a:txBody>
                    <a:bodyPr/>
                    <a:lstStyle/>
                    <a:p>
                      <a:pPr algn="ctr">
                        <a:lnSpc>
                          <a:spcPct val="105000"/>
                        </a:lnSpc>
                        <a:spcAft>
                          <a:spcPts val="0"/>
                        </a:spcAft>
                      </a:pPr>
                      <a:r>
                        <a:rPr lang="pt-PT" sz="1200" b="1" i="1" dirty="0">
                          <a:solidFill>
                            <a:schemeClr val="tx1"/>
                          </a:solidFill>
                          <a:latin typeface="Cambria"/>
                          <a:ea typeface="Times New Roman"/>
                          <a:cs typeface="Times New Roman"/>
                        </a:rPr>
                        <a:t>(- 1 ) Estudos não relacionados com Vitaminas e Minerais</a:t>
                      </a:r>
                      <a:endParaRPr lang="pt-PT" sz="1200" b="1" dirty="0">
                        <a:solidFill>
                          <a:schemeClr val="tx1"/>
                        </a:solidFill>
                        <a:latin typeface="Cambria"/>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40" name="Tabela 39"/>
          <p:cNvGraphicFramePr>
            <a:graphicFrameLocks noGrp="1"/>
          </p:cNvGraphicFramePr>
          <p:nvPr/>
        </p:nvGraphicFramePr>
        <p:xfrm>
          <a:off x="1143000" y="6477000"/>
          <a:ext cx="1148715" cy="224028"/>
        </p:xfrm>
        <a:graphic>
          <a:graphicData uri="http://schemas.openxmlformats.org/drawingml/2006/table">
            <a:tbl>
              <a:tblPr/>
              <a:tblGrid>
                <a:gridCol w="1148715"/>
              </a:tblGrid>
              <a:tr h="0">
                <a:tc>
                  <a:txBody>
                    <a:bodyPr/>
                    <a:lstStyle/>
                    <a:p>
                      <a:pPr algn="ctr">
                        <a:lnSpc>
                          <a:spcPct val="105000"/>
                        </a:lnSpc>
                        <a:spcAft>
                          <a:spcPts val="0"/>
                        </a:spcAft>
                      </a:pPr>
                      <a:r>
                        <a:rPr lang="en-US" sz="1400" b="1" i="1" dirty="0">
                          <a:solidFill>
                            <a:srgbClr val="4F6228"/>
                          </a:solidFill>
                          <a:latin typeface="Cambria"/>
                          <a:ea typeface="Times New Roman"/>
                          <a:cs typeface="Times New Roman"/>
                        </a:rPr>
                        <a:t>26 resulted</a:t>
                      </a:r>
                      <a:endParaRPr lang="pt-PT" sz="1400" dirty="0">
                        <a:solidFill>
                          <a:srgbClr val="000000"/>
                        </a:solidFill>
                        <a:latin typeface="Cambria"/>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 name="AutoShape 16"/>
          <p:cNvSpPr>
            <a:spLocks noChangeArrowheads="1"/>
          </p:cNvSpPr>
          <p:nvPr/>
        </p:nvSpPr>
        <p:spPr bwMode="auto">
          <a:xfrm rot="5400000" flipV="1">
            <a:off x="4229100" y="5600700"/>
            <a:ext cx="533400" cy="1524000"/>
          </a:xfrm>
          <a:prstGeom prst="downArrow">
            <a:avLst>
              <a:gd name="adj1" fmla="val 50000"/>
              <a:gd name="adj2" fmla="val 54688"/>
            </a:avLst>
          </a:prstGeom>
          <a:solidFill>
            <a:srgbClr val="C2D69B"/>
          </a:solidFill>
          <a:ln w="9525">
            <a:solidFill>
              <a:srgbClr val="C00000"/>
            </a:solidFill>
            <a:miter lim="800000"/>
            <a:headEnd/>
            <a:tailEnd/>
          </a:ln>
        </p:spPr>
        <p:txBody>
          <a:bodyPr vert="eaVert" wrap="square" lIns="91440" tIns="45720" rIns="91440" bIns="45720" numCol="1" anchor="t" anchorCtr="0" compatLnSpc="1">
            <a:prstTxWarp prst="textNoShape">
              <a:avLst/>
            </a:prstTxWarp>
          </a:bodyPr>
          <a:lstStyle/>
          <a:p>
            <a:endParaRPr lang="pt-PT"/>
          </a:p>
        </p:txBody>
      </p:sp>
      <p:sp>
        <p:nvSpPr>
          <p:cNvPr id="3074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1" name="AutoShape 16"/>
          <p:cNvSpPr>
            <a:spLocks noChangeArrowheads="1"/>
          </p:cNvSpPr>
          <p:nvPr/>
        </p:nvSpPr>
        <p:spPr bwMode="auto">
          <a:xfrm>
            <a:off x="2362200" y="6172200"/>
            <a:ext cx="152400" cy="333375"/>
          </a:xfrm>
          <a:prstGeom prst="downArrow">
            <a:avLst>
              <a:gd name="adj1" fmla="val 50000"/>
              <a:gd name="adj2" fmla="val 54688"/>
            </a:avLst>
          </a:prstGeom>
          <a:solidFill>
            <a:srgbClr val="C2D69B"/>
          </a:solidFill>
          <a:ln w="9525">
            <a:solidFill>
              <a:srgbClr val="C00000"/>
            </a:solidFill>
            <a:miter lim="800000"/>
            <a:headEnd/>
            <a:tailEnd/>
          </a:ln>
        </p:spPr>
        <p:txBody>
          <a:bodyPr vert="eaVert" wrap="square" lIns="91440" tIns="45720" rIns="91440" bIns="45720" numCol="1" anchor="t" anchorCtr="0" compatLnSpc="1">
            <a:prstTxWarp prst="textNoShape">
              <a:avLst/>
            </a:prstTxWarp>
          </a:bodyPr>
          <a:lstStyle/>
          <a:p>
            <a:endParaRPr lang="pt-PT"/>
          </a:p>
        </p:txBody>
      </p:sp>
      <p:sp>
        <p:nvSpPr>
          <p:cNvPr id="22" name="Rectângulo 21"/>
          <p:cNvSpPr/>
          <p:nvPr/>
        </p:nvSpPr>
        <p:spPr>
          <a:xfrm>
            <a:off x="0" y="3124200"/>
            <a:ext cx="3657600" cy="584775"/>
          </a:xfrm>
          <a:prstGeom prst="rect">
            <a:avLst/>
          </a:prstGeom>
        </p:spPr>
        <p:txBody>
          <a:bodyPr wrap="square">
            <a:spAutoFit/>
          </a:bodyPr>
          <a:lstStyle/>
          <a:p>
            <a:pPr lvl="0" algn="ctr" fontAlgn="base">
              <a:spcBef>
                <a:spcPct val="0"/>
              </a:spcBef>
              <a:spcAft>
                <a:spcPct val="0"/>
              </a:spcAft>
            </a:pPr>
            <a:r>
              <a:rPr lang="pt-PT" sz="1600" b="1" u="sng" dirty="0" smtClean="0">
                <a:solidFill>
                  <a:srgbClr val="632423"/>
                </a:solidFill>
                <a:latin typeface="Cambria" pitchFamily="18" charset="0"/>
                <a:ea typeface="Times New Roman" pitchFamily="18" charset="0"/>
                <a:cs typeface="Times New Roman" pitchFamily="18" charset="0"/>
              </a:rPr>
              <a:t>Foram analisados alguns critérios de </a:t>
            </a:r>
            <a:r>
              <a:rPr lang="pt-PT" sz="1400" b="1" u="sng" dirty="0" smtClean="0">
                <a:solidFill>
                  <a:srgbClr val="632423"/>
                </a:solidFill>
                <a:latin typeface="Cambria" pitchFamily="18" charset="0"/>
                <a:ea typeface="Times New Roman" pitchFamily="18" charset="0"/>
                <a:cs typeface="Times New Roman" pitchFamily="18" charset="0"/>
              </a:rPr>
              <a:t>exclusão</a:t>
            </a:r>
            <a:r>
              <a:rPr lang="pt-PT" sz="1600" b="1" u="sng" dirty="0" smtClean="0">
                <a:solidFill>
                  <a:srgbClr val="632423"/>
                </a:solidFill>
                <a:latin typeface="Cambria" pitchFamily="18" charset="0"/>
                <a:ea typeface="Times New Roman" pitchFamily="18" charset="0"/>
                <a:cs typeface="Times New Roman" pitchFamily="18" charset="0"/>
              </a:rPr>
              <a:t>:</a:t>
            </a:r>
            <a:endParaRPr lang="pt-PT" sz="1600" dirty="0" smtClean="0">
              <a:latin typeface="Arial" pitchFamily="34" charset="0"/>
              <a:cs typeface="Arial" pitchFamily="34" charset="0"/>
            </a:endParaRPr>
          </a:p>
        </p:txBody>
      </p:sp>
      <p:sp>
        <p:nvSpPr>
          <p:cNvPr id="23" name="AutoShape 16"/>
          <p:cNvSpPr>
            <a:spLocks noChangeArrowheads="1"/>
          </p:cNvSpPr>
          <p:nvPr/>
        </p:nvSpPr>
        <p:spPr bwMode="auto">
          <a:xfrm>
            <a:off x="3048000" y="3581400"/>
            <a:ext cx="152400" cy="333375"/>
          </a:xfrm>
          <a:prstGeom prst="downArrow">
            <a:avLst>
              <a:gd name="adj1" fmla="val 50000"/>
              <a:gd name="adj2" fmla="val 54688"/>
            </a:avLst>
          </a:prstGeom>
          <a:solidFill>
            <a:srgbClr val="C2D69B"/>
          </a:solidFill>
          <a:ln w="9525">
            <a:solidFill>
              <a:srgbClr val="C00000"/>
            </a:solidFill>
            <a:miter lim="800000"/>
            <a:headEnd/>
            <a:tailEnd/>
          </a:ln>
        </p:spPr>
        <p:txBody>
          <a:bodyPr vert="eaVert" wrap="square" lIns="91440" tIns="45720" rIns="91440" bIns="45720" numCol="1" anchor="t" anchorCtr="0" compatLnSpc="1">
            <a:prstTxWarp prst="textNoShape">
              <a:avLst/>
            </a:prstTxWarp>
          </a:bodyPr>
          <a:lstStyle/>
          <a:p>
            <a:endParaRPr lang="pt-PT"/>
          </a:p>
        </p:txBody>
      </p:sp>
      <p:sp>
        <p:nvSpPr>
          <p:cNvPr id="24" name="Rectangle 24"/>
          <p:cNvSpPr>
            <a:spLocks noChangeArrowheads="1"/>
          </p:cNvSpPr>
          <p:nvPr/>
        </p:nvSpPr>
        <p:spPr bwMode="auto">
          <a:xfrm>
            <a:off x="5181600" y="5971030"/>
            <a:ext cx="3657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600" b="1" i="0" u="sng" strike="noStrike" cap="none" normalizeH="0" baseline="0" dirty="0" smtClean="0">
                <a:ln>
                  <a:noFill/>
                </a:ln>
                <a:solidFill>
                  <a:srgbClr val="632423"/>
                </a:solidFill>
                <a:effectLst/>
                <a:latin typeface="Cambria" pitchFamily="18" charset="0"/>
                <a:ea typeface="Times New Roman" pitchFamily="18" charset="0"/>
                <a:cs typeface="Times New Roman" pitchFamily="18" charset="0"/>
              </a:rPr>
              <a:t>Ainda em análise, considerando estes critérios de exclusão:</a:t>
            </a:r>
            <a:endParaRPr kumimoji="0" lang="pt-PT"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6" name="Tabela 25"/>
          <p:cNvGraphicFramePr>
            <a:graphicFrameLocks noGrp="1"/>
          </p:cNvGraphicFramePr>
          <p:nvPr/>
        </p:nvGraphicFramePr>
        <p:xfrm>
          <a:off x="5715000" y="3581400"/>
          <a:ext cx="3124200" cy="2080260"/>
        </p:xfrm>
        <a:graphic>
          <a:graphicData uri="http://schemas.openxmlformats.org/drawingml/2006/table">
            <a:tbl>
              <a:tblPr/>
              <a:tblGrid>
                <a:gridCol w="3124200"/>
              </a:tblGrid>
              <a:tr h="0">
                <a:tc>
                  <a:txBody>
                    <a:bodyPr/>
                    <a:lstStyle/>
                    <a:p>
                      <a:pPr>
                        <a:lnSpc>
                          <a:spcPct val="105000"/>
                        </a:lnSpc>
                        <a:spcAft>
                          <a:spcPts val="0"/>
                        </a:spcAft>
                      </a:pPr>
                      <a:r>
                        <a:rPr lang="pt-PT" sz="1000" b="1" i="1" dirty="0">
                          <a:solidFill>
                            <a:srgbClr val="00B050"/>
                          </a:solidFill>
                          <a:latin typeface="Cambria"/>
                          <a:ea typeface="Times New Roman"/>
                          <a:cs typeface="Times New Roman"/>
                        </a:rPr>
                        <a:t>                         </a:t>
                      </a:r>
                      <a:endParaRPr lang="pt-PT" sz="1100" dirty="0">
                        <a:solidFill>
                          <a:srgbClr val="76923C"/>
                        </a:solidFill>
                        <a:latin typeface="Cambria"/>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0">
                <a:tc>
                  <a:txBody>
                    <a:bodyPr/>
                    <a:lstStyle/>
                    <a:p>
                      <a:pPr algn="ctr">
                        <a:lnSpc>
                          <a:spcPct val="105000"/>
                        </a:lnSpc>
                        <a:spcAft>
                          <a:spcPts val="0"/>
                        </a:spcAft>
                      </a:pPr>
                      <a:r>
                        <a:rPr lang="pt-PT" sz="1200" b="1" i="1" dirty="0">
                          <a:solidFill>
                            <a:schemeClr val="tx1"/>
                          </a:solidFill>
                          <a:latin typeface="Cambria"/>
                          <a:ea typeface="Times New Roman"/>
                          <a:cs typeface="Times New Roman"/>
                        </a:rPr>
                        <a:t>(- 5 ) Estudos relacionados com &lt; 18 anos</a:t>
                      </a:r>
                      <a:endParaRPr lang="pt-PT" sz="1200" dirty="0">
                        <a:solidFill>
                          <a:schemeClr val="tx1"/>
                        </a:solidFill>
                        <a:latin typeface="Cambria"/>
                        <a:ea typeface="Times New Roman"/>
                        <a:cs typeface="Times New Roman"/>
                      </a:endParaRPr>
                    </a:p>
                  </a:txBody>
                  <a:tcPr marL="68580" marR="68580" marT="0" marB="0">
                    <a:lnL>
                      <a:noFill/>
                    </a:lnL>
                    <a:lnR>
                      <a:noFill/>
                    </a:lnR>
                    <a:lnT w="12700" cap="flat" cmpd="sng" algn="ctr">
                      <a:solidFill>
                        <a:srgbClr val="9BBB59"/>
                      </a:solidFill>
                      <a:prstDash val="solid"/>
                      <a:round/>
                      <a:headEnd type="none" w="med" len="med"/>
                      <a:tailEnd type="none" w="med" len="med"/>
                    </a:lnT>
                    <a:lnB>
                      <a:noFill/>
                    </a:lnB>
                    <a:solidFill>
                      <a:schemeClr val="accent2">
                        <a:lumMod val="20000"/>
                        <a:lumOff val="80000"/>
                      </a:schemeClr>
                    </a:solidFill>
                  </a:tcPr>
                </a:tc>
              </a:tr>
              <a:tr h="0">
                <a:tc>
                  <a:txBody>
                    <a:bodyPr/>
                    <a:lstStyle/>
                    <a:p>
                      <a:pPr algn="ctr">
                        <a:lnSpc>
                          <a:spcPct val="105000"/>
                        </a:lnSpc>
                        <a:spcAft>
                          <a:spcPts val="0"/>
                        </a:spcAft>
                      </a:pPr>
                      <a:endParaRPr lang="pt-PT" sz="1200" dirty="0">
                        <a:solidFill>
                          <a:schemeClr val="tx1"/>
                        </a:solidFill>
                        <a:latin typeface="Cambria"/>
                        <a:ea typeface="Times New Roman"/>
                        <a:cs typeface="Times New Roman"/>
                      </a:endParaRPr>
                    </a:p>
                  </a:txBody>
                  <a:tcPr marL="68580" marR="68580" marT="0" marB="0">
                    <a:lnL>
                      <a:noFill/>
                    </a:lnL>
                    <a:lnR>
                      <a:noFill/>
                    </a:lnR>
                    <a:lnT>
                      <a:noFill/>
                    </a:lnT>
                    <a:lnB>
                      <a:noFill/>
                    </a:lnB>
                  </a:tcPr>
                </a:tc>
              </a:tr>
              <a:tr h="0">
                <a:tc>
                  <a:txBody>
                    <a:bodyPr/>
                    <a:lstStyle/>
                    <a:p>
                      <a:pPr algn="ctr">
                        <a:lnSpc>
                          <a:spcPct val="105000"/>
                        </a:lnSpc>
                        <a:spcAft>
                          <a:spcPts val="0"/>
                        </a:spcAft>
                      </a:pPr>
                      <a:r>
                        <a:rPr lang="pt-PT" sz="1200" b="1" i="1" dirty="0">
                          <a:solidFill>
                            <a:schemeClr val="tx1"/>
                          </a:solidFill>
                          <a:latin typeface="Cambria"/>
                          <a:ea typeface="Times New Roman"/>
                          <a:cs typeface="Times New Roman"/>
                        </a:rPr>
                        <a:t>(- 6 ) Estudos relacionados com Grávidas/ou a amamentar</a:t>
                      </a:r>
                      <a:endParaRPr lang="pt-PT" sz="1200" dirty="0">
                        <a:solidFill>
                          <a:schemeClr val="tx1"/>
                        </a:solidFill>
                        <a:latin typeface="Cambria"/>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r>
              <a:tr h="0">
                <a:tc>
                  <a:txBody>
                    <a:bodyPr/>
                    <a:lstStyle/>
                    <a:p>
                      <a:pPr algn="ctr">
                        <a:lnSpc>
                          <a:spcPct val="105000"/>
                        </a:lnSpc>
                        <a:spcAft>
                          <a:spcPts val="0"/>
                        </a:spcAft>
                      </a:pPr>
                      <a:endParaRPr lang="pt-PT" sz="1200" dirty="0">
                        <a:solidFill>
                          <a:schemeClr val="tx1"/>
                        </a:solidFill>
                        <a:latin typeface="Cambria"/>
                        <a:ea typeface="Times New Roman"/>
                        <a:cs typeface="Times New Roman"/>
                      </a:endParaRPr>
                    </a:p>
                  </a:txBody>
                  <a:tcPr marL="68580" marR="68580" marT="0" marB="0">
                    <a:lnL>
                      <a:noFill/>
                    </a:lnL>
                    <a:lnR>
                      <a:noFill/>
                    </a:lnR>
                    <a:lnT>
                      <a:noFill/>
                    </a:lnT>
                    <a:lnB>
                      <a:noFill/>
                    </a:lnB>
                  </a:tcPr>
                </a:tc>
              </a:tr>
              <a:tr h="0">
                <a:tc>
                  <a:txBody>
                    <a:bodyPr/>
                    <a:lstStyle/>
                    <a:p>
                      <a:pPr algn="ctr">
                        <a:lnSpc>
                          <a:spcPct val="105000"/>
                        </a:lnSpc>
                        <a:spcAft>
                          <a:spcPts val="0"/>
                        </a:spcAft>
                      </a:pPr>
                      <a:r>
                        <a:rPr lang="pt-PT" sz="1200" b="1" i="1" dirty="0">
                          <a:solidFill>
                            <a:schemeClr val="tx1"/>
                          </a:solidFill>
                          <a:latin typeface="Cambria"/>
                          <a:ea typeface="Times New Roman"/>
                          <a:cs typeface="Times New Roman"/>
                        </a:rPr>
                        <a:t>( - 3 ) Estudos relacionados com o Vegetarianismo /Veganismo</a:t>
                      </a:r>
                      <a:endParaRPr lang="pt-PT" sz="1200" dirty="0">
                        <a:solidFill>
                          <a:schemeClr val="tx1"/>
                        </a:solidFill>
                        <a:latin typeface="Cambria"/>
                        <a:ea typeface="Times New Roman"/>
                        <a:cs typeface="Times New Roman"/>
                      </a:endParaRPr>
                    </a:p>
                  </a:txBody>
                  <a:tcPr marL="68580" marR="68580" marT="0" marB="0">
                    <a:lnL>
                      <a:noFill/>
                    </a:lnL>
                    <a:lnR>
                      <a:noFill/>
                    </a:lnR>
                    <a:lnT>
                      <a:noFill/>
                    </a:lnT>
                    <a:lnB>
                      <a:noFill/>
                    </a:lnB>
                    <a:solidFill>
                      <a:schemeClr val="accent2">
                        <a:lumMod val="20000"/>
                        <a:lumOff val="80000"/>
                      </a:schemeClr>
                    </a:solidFill>
                  </a:tcPr>
                </a:tc>
              </a:tr>
              <a:tr h="0">
                <a:tc>
                  <a:txBody>
                    <a:bodyPr/>
                    <a:lstStyle/>
                    <a:p>
                      <a:pPr algn="ctr">
                        <a:lnSpc>
                          <a:spcPct val="105000"/>
                        </a:lnSpc>
                        <a:spcAft>
                          <a:spcPts val="0"/>
                        </a:spcAft>
                      </a:pPr>
                      <a:endParaRPr lang="pt-PT" sz="1200" dirty="0">
                        <a:solidFill>
                          <a:schemeClr val="tx1"/>
                        </a:solidFill>
                        <a:latin typeface="Cambria"/>
                        <a:ea typeface="Times New Roman"/>
                        <a:cs typeface="Times New Roman"/>
                      </a:endParaRPr>
                    </a:p>
                  </a:txBody>
                  <a:tcPr marL="68580" marR="68580" marT="0" marB="0">
                    <a:lnL>
                      <a:noFill/>
                    </a:lnL>
                    <a:lnR>
                      <a:noFill/>
                    </a:lnR>
                    <a:lnT>
                      <a:noFill/>
                    </a:lnT>
                    <a:lnB>
                      <a:noFill/>
                    </a:lnB>
                  </a:tcPr>
                </a:tc>
              </a:tr>
              <a:tr h="0">
                <a:tc>
                  <a:txBody>
                    <a:bodyPr/>
                    <a:lstStyle/>
                    <a:p>
                      <a:pPr algn="ctr">
                        <a:lnSpc>
                          <a:spcPct val="105000"/>
                        </a:lnSpc>
                        <a:spcAft>
                          <a:spcPts val="0"/>
                        </a:spcAft>
                      </a:pPr>
                      <a:r>
                        <a:rPr lang="pt-PT" sz="1200" b="1" i="1" dirty="0">
                          <a:solidFill>
                            <a:schemeClr val="tx1"/>
                          </a:solidFill>
                          <a:latin typeface="Cambria"/>
                          <a:ea typeface="Times New Roman"/>
                          <a:cs typeface="Times New Roman"/>
                        </a:rPr>
                        <a:t>( - 1 ) Estudos relacionados com atletas de alta competição</a:t>
                      </a:r>
                      <a:endParaRPr lang="pt-PT" sz="1200" dirty="0">
                        <a:solidFill>
                          <a:schemeClr val="tx1"/>
                        </a:solidFill>
                        <a:latin typeface="Cambria"/>
                        <a:ea typeface="Times New Roman"/>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solidFill>
                      <a:schemeClr val="accent2">
                        <a:lumMod val="20000"/>
                        <a:lumOff val="80000"/>
                      </a:schemeClr>
                    </a:solidFill>
                  </a:tcPr>
                </a:tc>
              </a:tr>
            </a:tbl>
          </a:graphicData>
        </a:graphic>
      </p:graphicFrame>
      <p:sp>
        <p:nvSpPr>
          <p:cNvPr id="25" name="AutoShape 22"/>
          <p:cNvSpPr>
            <a:spLocks noChangeArrowheads="1"/>
          </p:cNvSpPr>
          <p:nvPr/>
        </p:nvSpPr>
        <p:spPr bwMode="auto">
          <a:xfrm flipH="1" flipV="1">
            <a:off x="8610600" y="5486400"/>
            <a:ext cx="228600" cy="827087"/>
          </a:xfrm>
          <a:prstGeom prst="downArrow">
            <a:avLst>
              <a:gd name="adj1" fmla="val 50000"/>
              <a:gd name="adj2" fmla="val 95278"/>
            </a:avLst>
          </a:prstGeom>
          <a:solidFill>
            <a:srgbClr val="C2D69B"/>
          </a:solidFill>
          <a:ln w="9525">
            <a:solidFill>
              <a:srgbClr val="C00000"/>
            </a:solidFill>
            <a:miter lim="800000"/>
            <a:headEnd/>
            <a:tailEnd/>
          </a:ln>
        </p:spPr>
        <p:txBody>
          <a:bodyPr vert="eaVert" wrap="square" lIns="91440" tIns="45720" rIns="91440" bIns="45720" numCol="1" anchor="t" anchorCtr="0" compatLnSpc="1">
            <a:prstTxWarp prst="textNoShape">
              <a:avLst/>
            </a:prstTxWarp>
          </a:bodyPr>
          <a:lstStyle/>
          <a:p>
            <a:endParaRPr lang="pt-PT"/>
          </a:p>
        </p:txBody>
      </p:sp>
      <p:sp>
        <p:nvSpPr>
          <p:cNvPr id="27" name="AutoShape 25"/>
          <p:cNvSpPr>
            <a:spLocks noChangeArrowheads="1"/>
          </p:cNvSpPr>
          <p:nvPr/>
        </p:nvSpPr>
        <p:spPr bwMode="auto">
          <a:xfrm flipV="1">
            <a:off x="5638800" y="3048000"/>
            <a:ext cx="304800" cy="685800"/>
          </a:xfrm>
          <a:prstGeom prst="downArrow">
            <a:avLst>
              <a:gd name="adj1" fmla="val 50000"/>
              <a:gd name="adj2" fmla="val 45370"/>
            </a:avLst>
          </a:prstGeom>
          <a:solidFill>
            <a:srgbClr val="C2D69B"/>
          </a:solidFill>
          <a:ln w="9525">
            <a:solidFill>
              <a:srgbClr val="C00000"/>
            </a:solidFill>
            <a:miter lim="800000"/>
            <a:headEnd/>
            <a:tailEnd/>
          </a:ln>
        </p:spPr>
        <p:txBody>
          <a:bodyPr vert="eaVert" wrap="square" lIns="91440" tIns="45720" rIns="91440" bIns="45720" numCol="1" anchor="t" anchorCtr="0" compatLnSpc="1">
            <a:prstTxWarp prst="textNoShape">
              <a:avLst/>
            </a:prstTxWarp>
          </a:bodyPr>
          <a:lstStyle/>
          <a:p>
            <a:endParaRPr lang="pt-PT"/>
          </a:p>
        </p:txBody>
      </p:sp>
      <p:graphicFrame>
        <p:nvGraphicFramePr>
          <p:cNvPr id="28" name="Tabela 27"/>
          <p:cNvGraphicFramePr>
            <a:graphicFrameLocks noGrp="1"/>
          </p:cNvGraphicFramePr>
          <p:nvPr/>
        </p:nvGraphicFramePr>
        <p:xfrm>
          <a:off x="5715000" y="2209800"/>
          <a:ext cx="2590800" cy="589471"/>
        </p:xfrm>
        <a:graphic>
          <a:graphicData uri="http://schemas.openxmlformats.org/drawingml/2006/table">
            <a:tbl>
              <a:tblPr/>
              <a:tblGrid>
                <a:gridCol w="2590800"/>
              </a:tblGrid>
              <a:tr h="589471">
                <a:tc>
                  <a:txBody>
                    <a:bodyPr/>
                    <a:lstStyle/>
                    <a:p>
                      <a:pPr algn="l">
                        <a:lnSpc>
                          <a:spcPct val="105000"/>
                        </a:lnSpc>
                        <a:spcAft>
                          <a:spcPts val="0"/>
                        </a:spcAft>
                      </a:pPr>
                      <a:r>
                        <a:rPr lang="pt-PT" sz="1400" b="1" i="1" dirty="0">
                          <a:solidFill>
                            <a:srgbClr val="4F6228"/>
                          </a:solidFill>
                          <a:latin typeface="Cambria"/>
                          <a:ea typeface="Times New Roman"/>
                          <a:cs typeface="Times New Roman"/>
                        </a:rPr>
                        <a:t>   </a:t>
                      </a:r>
                      <a:r>
                        <a:rPr lang="en-US" sz="2800" b="1" i="1" dirty="0">
                          <a:solidFill>
                            <a:srgbClr val="C00000"/>
                          </a:solidFill>
                          <a:latin typeface="Cambria"/>
                          <a:ea typeface="Times New Roman"/>
                          <a:cs typeface="Times New Roman"/>
                        </a:rPr>
                        <a:t>11 resulted</a:t>
                      </a:r>
                      <a:endParaRPr lang="pt-PT" sz="2800" dirty="0">
                        <a:solidFill>
                          <a:srgbClr val="C00000"/>
                        </a:solidFill>
                        <a:latin typeface="Cambria"/>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4" name="Picture 10" descr="Resultado de imagem para informaçao">
            <a:hlinkClick r:id="rId3"/>
          </p:cNvPr>
          <p:cNvPicPr>
            <a:picLocks noChangeAspect="1" noChangeArrowheads="1"/>
          </p:cNvPicPr>
          <p:nvPr/>
        </p:nvPicPr>
        <p:blipFill>
          <a:blip r:embed="rId4" cstate="print"/>
          <a:srcRect/>
          <a:stretch>
            <a:fillRect/>
          </a:stretch>
        </p:blipFill>
        <p:spPr bwMode="auto">
          <a:xfrm>
            <a:off x="4648200" y="1600200"/>
            <a:ext cx="3676650" cy="4572000"/>
          </a:xfrm>
          <a:prstGeom prst="rect">
            <a:avLst/>
          </a:prstGeom>
          <a:noFill/>
        </p:spPr>
      </p:pic>
      <p:pic>
        <p:nvPicPr>
          <p:cNvPr id="47112" name="Picture 8" descr="Resultado de imagem para saude simbolo">
            <a:hlinkClick r:id="rId5"/>
          </p:cNvPr>
          <p:cNvPicPr>
            <a:picLocks noChangeAspect="1" noChangeArrowheads="1"/>
          </p:cNvPicPr>
          <p:nvPr/>
        </p:nvPicPr>
        <p:blipFill>
          <a:blip r:embed="rId6" cstate="print"/>
          <a:srcRect/>
          <a:stretch>
            <a:fillRect/>
          </a:stretch>
        </p:blipFill>
        <p:spPr bwMode="auto">
          <a:xfrm>
            <a:off x="0" y="3581400"/>
            <a:ext cx="4000500" cy="2628900"/>
          </a:xfrm>
          <a:prstGeom prst="rect">
            <a:avLst/>
          </a:prstGeom>
          <a:noFill/>
        </p:spPr>
      </p:pic>
      <p:pic>
        <p:nvPicPr>
          <p:cNvPr id="47108" name="Picture 4" descr="Resultado de imagem para mulher x homem engraçados">
            <a:hlinkClick r:id="rId7"/>
          </p:cNvPr>
          <p:cNvPicPr>
            <a:picLocks noChangeAspect="1" noChangeArrowheads="1"/>
          </p:cNvPicPr>
          <p:nvPr/>
        </p:nvPicPr>
        <p:blipFill>
          <a:blip r:embed="rId8" cstate="print"/>
          <a:srcRect/>
          <a:stretch>
            <a:fillRect/>
          </a:stretch>
        </p:blipFill>
        <p:spPr bwMode="auto">
          <a:xfrm>
            <a:off x="228600" y="762000"/>
            <a:ext cx="3581400" cy="2524125"/>
          </a:xfrm>
          <a:prstGeom prst="rect">
            <a:avLst/>
          </a:prstGeom>
          <a:noFill/>
        </p:spPr>
      </p:pic>
      <p:sp>
        <p:nvSpPr>
          <p:cNvPr id="4" name="CaixaDeTexto 3"/>
          <p:cNvSpPr txBox="1"/>
          <p:nvPr/>
        </p:nvSpPr>
        <p:spPr>
          <a:xfrm>
            <a:off x="5562600" y="304800"/>
            <a:ext cx="3276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Resultados</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ângulo 9"/>
          <p:cNvSpPr/>
          <p:nvPr/>
        </p:nvSpPr>
        <p:spPr>
          <a:xfrm>
            <a:off x="990600" y="990600"/>
            <a:ext cx="950901" cy="369332"/>
          </a:xfrm>
          <a:prstGeom prst="rect">
            <a:avLst/>
          </a:prstGeom>
        </p:spPr>
        <p:txBody>
          <a:bodyPr wrap="none">
            <a:spAutoFit/>
          </a:bodyPr>
          <a:lstStyle/>
          <a:p>
            <a:r>
              <a:rPr lang="pt-PT" dirty="0" smtClean="0">
                <a:latin typeface="Cambria" pitchFamily="18" charset="0"/>
                <a:ea typeface="Times New Roman" pitchFamily="18" charset="0"/>
                <a:cs typeface="Times New Roman" pitchFamily="18" charset="0"/>
              </a:rPr>
              <a:t>67,05%</a:t>
            </a:r>
            <a:endParaRPr lang="pt-PT" dirty="0"/>
          </a:p>
        </p:txBody>
      </p:sp>
      <p:sp>
        <p:nvSpPr>
          <p:cNvPr id="11" name="Rectângulo 10"/>
          <p:cNvSpPr/>
          <p:nvPr/>
        </p:nvSpPr>
        <p:spPr>
          <a:xfrm>
            <a:off x="2286000" y="990600"/>
            <a:ext cx="950901" cy="369332"/>
          </a:xfrm>
          <a:prstGeom prst="rect">
            <a:avLst/>
          </a:prstGeom>
        </p:spPr>
        <p:txBody>
          <a:bodyPr wrap="none">
            <a:spAutoFit/>
          </a:bodyPr>
          <a:lstStyle/>
          <a:p>
            <a:r>
              <a:rPr lang="pt-PT" dirty="0" smtClean="0">
                <a:latin typeface="Cambria" pitchFamily="18" charset="0"/>
                <a:ea typeface="Times New Roman" pitchFamily="18" charset="0"/>
                <a:cs typeface="Times New Roman" pitchFamily="18" charset="0"/>
              </a:rPr>
              <a:t>32,94%</a:t>
            </a:r>
            <a:endParaRPr lang="pt-PT" dirty="0"/>
          </a:p>
        </p:txBody>
      </p:sp>
      <p:sp>
        <p:nvSpPr>
          <p:cNvPr id="14" name="Rectângulo 13"/>
          <p:cNvSpPr/>
          <p:nvPr/>
        </p:nvSpPr>
        <p:spPr>
          <a:xfrm>
            <a:off x="685800" y="3962400"/>
            <a:ext cx="950901" cy="646331"/>
          </a:xfrm>
          <a:prstGeom prst="rect">
            <a:avLst/>
          </a:prstGeom>
        </p:spPr>
        <p:txBody>
          <a:bodyPr wrap="none">
            <a:spAutoFit/>
          </a:bodyPr>
          <a:lstStyle/>
          <a:p>
            <a:pPr algn="ctr"/>
            <a:r>
              <a:rPr lang="pt-PT" dirty="0" smtClean="0">
                <a:latin typeface="Cambria" pitchFamily="18" charset="0"/>
                <a:ea typeface="Times New Roman" pitchFamily="18" charset="0"/>
                <a:cs typeface="Times New Roman" pitchFamily="18" charset="0"/>
              </a:rPr>
              <a:t>38,82%</a:t>
            </a:r>
          </a:p>
          <a:p>
            <a:pPr algn="ctr"/>
            <a:r>
              <a:rPr lang="pt-PT" dirty="0" smtClean="0">
                <a:latin typeface="Cambria" pitchFamily="18" charset="0"/>
                <a:ea typeface="Times New Roman" pitchFamily="18" charset="0"/>
                <a:cs typeface="Times New Roman" pitchFamily="18" charset="0"/>
              </a:rPr>
              <a:t>SIM </a:t>
            </a:r>
            <a:endParaRPr lang="pt-PT" dirty="0"/>
          </a:p>
        </p:txBody>
      </p:sp>
      <p:sp>
        <p:nvSpPr>
          <p:cNvPr id="15" name="Rectângulo 14"/>
          <p:cNvSpPr/>
          <p:nvPr/>
        </p:nvSpPr>
        <p:spPr>
          <a:xfrm>
            <a:off x="2362200" y="5257800"/>
            <a:ext cx="950901" cy="646331"/>
          </a:xfrm>
          <a:prstGeom prst="rect">
            <a:avLst/>
          </a:prstGeom>
        </p:spPr>
        <p:txBody>
          <a:bodyPr wrap="none">
            <a:spAutoFit/>
          </a:bodyPr>
          <a:lstStyle/>
          <a:p>
            <a:pPr algn="ctr"/>
            <a:r>
              <a:rPr lang="pt-PT" dirty="0" smtClean="0">
                <a:latin typeface="Cambria" pitchFamily="18" charset="0"/>
                <a:ea typeface="Times New Roman" pitchFamily="18" charset="0"/>
                <a:cs typeface="Times New Roman" pitchFamily="18" charset="0"/>
              </a:rPr>
              <a:t>61,17%</a:t>
            </a:r>
          </a:p>
          <a:p>
            <a:pPr algn="ctr"/>
            <a:r>
              <a:rPr lang="pt-PT" dirty="0" smtClean="0">
                <a:latin typeface="Cambria" pitchFamily="18" charset="0"/>
                <a:cs typeface="Times New Roman" pitchFamily="18" charset="0"/>
              </a:rPr>
              <a:t>NÃO </a:t>
            </a:r>
            <a:endParaRPr lang="pt-PT" dirty="0"/>
          </a:p>
        </p:txBody>
      </p:sp>
      <p:sp>
        <p:nvSpPr>
          <p:cNvPr id="17" name="Rectângulo 16"/>
          <p:cNvSpPr/>
          <p:nvPr/>
        </p:nvSpPr>
        <p:spPr>
          <a:xfrm>
            <a:off x="4876800" y="2057400"/>
            <a:ext cx="950901" cy="646331"/>
          </a:xfrm>
          <a:prstGeom prst="rect">
            <a:avLst/>
          </a:prstGeom>
        </p:spPr>
        <p:txBody>
          <a:bodyPr wrap="none">
            <a:spAutoFit/>
          </a:bodyPr>
          <a:lstStyle/>
          <a:p>
            <a:pPr algn="ctr"/>
            <a:r>
              <a:rPr lang="pt-PT" dirty="0" smtClean="0">
                <a:solidFill>
                  <a:srgbClr val="000000"/>
                </a:solidFill>
                <a:latin typeface="Cambria" pitchFamily="18" charset="0"/>
                <a:ea typeface="Times New Roman" pitchFamily="18" charset="0"/>
                <a:cs typeface="Times New Roman" pitchFamily="18" charset="0"/>
              </a:rPr>
              <a:t>55,96%</a:t>
            </a:r>
          </a:p>
          <a:p>
            <a:pPr algn="ctr"/>
            <a:r>
              <a:rPr lang="pt-PT" dirty="0" smtClean="0">
                <a:solidFill>
                  <a:srgbClr val="000000"/>
                </a:solidFill>
                <a:latin typeface="Cambria" pitchFamily="18" charset="0"/>
                <a:cs typeface="Times New Roman" pitchFamily="18" charset="0"/>
              </a:rPr>
              <a:t>SIM</a:t>
            </a:r>
            <a:endParaRPr lang="pt-PT" dirty="0"/>
          </a:p>
        </p:txBody>
      </p:sp>
      <p:sp>
        <p:nvSpPr>
          <p:cNvPr id="18" name="Rectângulo 17"/>
          <p:cNvSpPr/>
          <p:nvPr/>
        </p:nvSpPr>
        <p:spPr>
          <a:xfrm>
            <a:off x="7239000" y="4572000"/>
            <a:ext cx="1002197" cy="646331"/>
          </a:xfrm>
          <a:prstGeom prst="rect">
            <a:avLst/>
          </a:prstGeom>
        </p:spPr>
        <p:txBody>
          <a:bodyPr wrap="none">
            <a:spAutoFit/>
          </a:bodyPr>
          <a:lstStyle/>
          <a:p>
            <a:pPr algn="ctr"/>
            <a:r>
              <a:rPr lang="pt-PT" dirty="0" smtClean="0">
                <a:solidFill>
                  <a:srgbClr val="000000"/>
                </a:solidFill>
                <a:latin typeface="Cambria" pitchFamily="18" charset="0"/>
                <a:ea typeface="Times New Roman" pitchFamily="18" charset="0"/>
                <a:cs typeface="Times New Roman" pitchFamily="18" charset="0"/>
              </a:rPr>
              <a:t> 43,57%</a:t>
            </a:r>
          </a:p>
          <a:p>
            <a:pPr algn="ctr"/>
            <a:r>
              <a:rPr lang="pt-PT" dirty="0" smtClean="0">
                <a:solidFill>
                  <a:srgbClr val="000000"/>
                </a:solidFill>
                <a:latin typeface="Cambria" pitchFamily="18" charset="0"/>
                <a:ea typeface="Times New Roman" pitchFamily="18" charset="0"/>
                <a:cs typeface="Times New Roman" pitchFamily="18" charset="0"/>
              </a:rPr>
              <a:t>NÃO </a:t>
            </a:r>
            <a:endParaRPr lang="pt-PT" dirty="0"/>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533400" y="1219200"/>
            <a:ext cx="8305800" cy="532453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eaLnBrk="0" fontAlgn="base" hangingPunct="0">
              <a:spcBef>
                <a:spcPct val="0"/>
              </a:spcBef>
              <a:spcAft>
                <a:spcPct val="0"/>
              </a:spcAft>
            </a:pPr>
            <a:r>
              <a:rPr lang="pt-PT" sz="2000" b="1" dirty="0" smtClean="0">
                <a:latin typeface="Calibri" pitchFamily="34" charset="0"/>
                <a:ea typeface="Times New Roman" pitchFamily="18" charset="0"/>
                <a:cs typeface="Calibri" pitchFamily="34" charset="0"/>
              </a:rPr>
              <a:t>E foi observado que apenas 5% consideram a vitamina A, 6% a vitamina C e 5% a vitamina E, dentre as vitaminas mais importantes para manterem a pele saudável, sendo que a grande maioria não sabiam responder. </a:t>
            </a:r>
          </a:p>
          <a:p>
            <a:pPr lvl="0" eaLnBrk="0" fontAlgn="base" hangingPunct="0">
              <a:spcBef>
                <a:spcPct val="0"/>
              </a:spcBef>
              <a:spcAft>
                <a:spcPct val="0"/>
              </a:spcAft>
            </a:pPr>
            <a:endParaRPr lang="pt-PT" sz="2000" b="1" i="1" dirty="0" smtClean="0">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solidFill>
                  <a:srgbClr val="C00000"/>
                </a:solidFill>
                <a:latin typeface="Calibri" pitchFamily="34" charset="0"/>
                <a:ea typeface="Times New Roman" pitchFamily="18" charset="0"/>
                <a:cs typeface="Calibri" pitchFamily="34" charset="0"/>
              </a:rPr>
              <a:t>Apenas 21% dos entrevistados consideram a vitamina D como sendo responsável por diminuir o risco de insuficiência cardíaca coronária. </a:t>
            </a:r>
          </a:p>
          <a:p>
            <a:pPr lvl="0" eaLnBrk="0" fontAlgn="base" hangingPunct="0">
              <a:spcBef>
                <a:spcPct val="0"/>
              </a:spcBef>
              <a:spcAft>
                <a:spcPct val="0"/>
              </a:spcAft>
            </a:pPr>
            <a:endParaRPr lang="pt-PT" sz="2000" b="1" i="1" dirty="0" smtClean="0">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latin typeface="Calibri" pitchFamily="34" charset="0"/>
                <a:ea typeface="Times New Roman" pitchFamily="18" charset="0"/>
                <a:cs typeface="Calibri" pitchFamily="34" charset="0"/>
              </a:rPr>
              <a:t>5% consideraram a vitamina A, 13% a vitamina C, 15% a vitamina E como tendo a função de antioxidante, sendo que a maioria 36% diz não saber.</a:t>
            </a:r>
          </a:p>
          <a:p>
            <a:pPr lvl="0" eaLnBrk="0" fontAlgn="base" hangingPunct="0">
              <a:spcBef>
                <a:spcPct val="0"/>
              </a:spcBef>
              <a:spcAft>
                <a:spcPct val="0"/>
              </a:spcAft>
            </a:pPr>
            <a:endParaRPr lang="pt-PT" sz="2000" b="1" dirty="0" smtClean="0">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solidFill>
                  <a:srgbClr val="C00000"/>
                </a:solidFill>
                <a:latin typeface="Calibri" pitchFamily="34" charset="0"/>
                <a:ea typeface="Times New Roman" pitchFamily="18" charset="0"/>
                <a:cs typeface="Calibri" pitchFamily="34" charset="0"/>
              </a:rPr>
              <a:t>62% consideraram a vitamina D como responsável em ajudar na absorção do cálcio. </a:t>
            </a:r>
          </a:p>
          <a:p>
            <a:pPr lvl="0" eaLnBrk="0" fontAlgn="base" hangingPunct="0">
              <a:spcBef>
                <a:spcPct val="0"/>
              </a:spcBef>
              <a:spcAft>
                <a:spcPct val="0"/>
              </a:spcAft>
            </a:pPr>
            <a:endParaRPr lang="pt-PT" sz="2000" b="1" i="1" dirty="0" smtClean="0">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latin typeface="Calibri" pitchFamily="34" charset="0"/>
                <a:ea typeface="Times New Roman" pitchFamily="18" charset="0"/>
                <a:cs typeface="Calibri" pitchFamily="34" charset="0"/>
              </a:rPr>
              <a:t>Apenas 18% consideraram a vitamina B (complexo) como sendo responsável pela prevenção de más formações do feto, da qual teria de ser tomada logo desde o inicio da gravidez, sendo a grande maioria 29% consideraram a vitamina D como a principal responsável por esta função.</a:t>
            </a:r>
            <a:endParaRPr lang="pt-PT" sz="2000" b="1" dirty="0" smtClean="0">
              <a:latin typeface="Calibri" pitchFamily="34" charset="0"/>
              <a:cs typeface="Calibri" pitchFamily="34" charset="0"/>
            </a:endParaRPr>
          </a:p>
        </p:txBody>
      </p:sp>
      <p:sp>
        <p:nvSpPr>
          <p:cNvPr id="6" name="CaixaDeTexto 5"/>
          <p:cNvSpPr txBox="1"/>
          <p:nvPr/>
        </p:nvSpPr>
        <p:spPr>
          <a:xfrm>
            <a:off x="5562600" y="304800"/>
            <a:ext cx="3276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Resultados</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ângulo 6"/>
          <p:cNvSpPr/>
          <p:nvPr/>
        </p:nvSpPr>
        <p:spPr>
          <a:xfrm>
            <a:off x="304800" y="304800"/>
            <a:ext cx="4572000" cy="646331"/>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lvl="0" algn="just" fontAlgn="base">
              <a:spcBef>
                <a:spcPct val="0"/>
              </a:spcBef>
              <a:spcAft>
                <a:spcPct val="0"/>
              </a:spcAft>
            </a:pPr>
            <a:r>
              <a:rPr lang="pt-PT" b="1" i="1" dirty="0" smtClean="0">
                <a:solidFill>
                  <a:schemeClr val="bg1"/>
                </a:solidFill>
                <a:latin typeface="Calibri" pitchFamily="34" charset="0"/>
                <a:ea typeface="Times New Roman" pitchFamily="18" charset="0"/>
                <a:cs typeface="Calibri" pitchFamily="34" charset="0"/>
              </a:rPr>
              <a:t>Na avaliação do conhecimento sobre as Vitaminas, foram feitas perguntas específicas:</a:t>
            </a:r>
            <a:endParaRPr lang="pt-PT" b="1" dirty="0" smtClean="0">
              <a:solidFill>
                <a:schemeClr val="bg1"/>
              </a:solidFill>
              <a:latin typeface="Calibri" pitchFamily="34" charset="0"/>
              <a:cs typeface="Calibri"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304800" y="1600200"/>
            <a:ext cx="8534400" cy="501675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pt-PT" sz="2000" b="1" dirty="0" smtClean="0">
                <a:solidFill>
                  <a:schemeClr val="tx1"/>
                </a:solidFill>
                <a:latin typeface="Cambria" pitchFamily="18" charset="0"/>
                <a:ea typeface="Times New Roman" pitchFamily="18" charset="0"/>
                <a:cs typeface="Times New Roman" pitchFamily="18" charset="0"/>
              </a:rPr>
              <a:t>23% consideraram a vitamina K  como sendo importante para a coagulação sanguínea, sendo que 35% dizem não saber.</a:t>
            </a:r>
          </a:p>
          <a:p>
            <a:endParaRPr lang="pt-PT" sz="2000" b="1" dirty="0" smtClean="0">
              <a:solidFill>
                <a:schemeClr val="tx1"/>
              </a:solidFill>
              <a:latin typeface="Cambria" pitchFamily="18" charset="0"/>
              <a:ea typeface="Times New Roman" pitchFamily="18" charset="0"/>
              <a:cs typeface="Times New Roman" pitchFamily="18" charset="0"/>
            </a:endParaRPr>
          </a:p>
          <a:p>
            <a:r>
              <a:rPr lang="pt-PT" sz="2000" b="1" dirty="0" smtClean="0">
                <a:solidFill>
                  <a:srgbClr val="C00000"/>
                </a:solidFill>
                <a:latin typeface="Cambria" pitchFamily="18" charset="0"/>
                <a:ea typeface="Times New Roman" pitchFamily="18" charset="0"/>
                <a:cs typeface="Times New Roman" pitchFamily="18" charset="0"/>
              </a:rPr>
              <a:t>Apenas 12% consideram a vitamina A, como sendo nociva se tomada em excesso, e 20% consideram a vitamina D como sendo nociva. </a:t>
            </a:r>
          </a:p>
          <a:p>
            <a:endParaRPr lang="pt-PT" sz="2000" b="1" dirty="0" smtClean="0">
              <a:solidFill>
                <a:schemeClr val="tx1"/>
              </a:solidFill>
              <a:latin typeface="Cambria" pitchFamily="18" charset="0"/>
              <a:ea typeface="Times New Roman" pitchFamily="18" charset="0"/>
              <a:cs typeface="Times New Roman" pitchFamily="18" charset="0"/>
            </a:endParaRPr>
          </a:p>
          <a:p>
            <a:r>
              <a:rPr lang="pt-PT" sz="2000" b="1" dirty="0" smtClean="0">
                <a:solidFill>
                  <a:schemeClr val="tx1"/>
                </a:solidFill>
                <a:latin typeface="Cambria" pitchFamily="18" charset="0"/>
                <a:ea typeface="Times New Roman" pitchFamily="18" charset="0"/>
                <a:cs typeface="Times New Roman" pitchFamily="18" charset="0"/>
              </a:rPr>
              <a:t>14% consideram a vitamina B (complexo) como sendo responsável pela prevenção da inflamação nos nervos e 36% dizem não saber.</a:t>
            </a:r>
          </a:p>
          <a:p>
            <a:endParaRPr lang="pt-PT" sz="2000" b="1" dirty="0" smtClean="0">
              <a:solidFill>
                <a:schemeClr val="tx1"/>
              </a:solidFill>
              <a:latin typeface="Cambria" pitchFamily="18" charset="0"/>
              <a:ea typeface="Times New Roman" pitchFamily="18" charset="0"/>
              <a:cs typeface="Times New Roman" pitchFamily="18" charset="0"/>
            </a:endParaRPr>
          </a:p>
          <a:p>
            <a:r>
              <a:rPr lang="pt-PT" sz="2000" b="1" dirty="0" smtClean="0">
                <a:solidFill>
                  <a:srgbClr val="C00000"/>
                </a:solidFill>
                <a:latin typeface="Cambria" pitchFamily="18" charset="0"/>
                <a:ea typeface="Times New Roman" pitchFamily="18" charset="0"/>
                <a:cs typeface="Times New Roman" pitchFamily="18" charset="0"/>
              </a:rPr>
              <a:t>Apenas 11% consideraram a vitamina C como essencial para a saúde das gengivas e dos vasos sanguíneos e a grande maioria 43% dizem não saber. </a:t>
            </a:r>
          </a:p>
          <a:p>
            <a:endParaRPr lang="pt-PT" sz="2000" b="1" dirty="0" smtClean="0">
              <a:solidFill>
                <a:schemeClr val="tx1"/>
              </a:solidFill>
              <a:latin typeface="Cambria" pitchFamily="18" charset="0"/>
              <a:ea typeface="Times New Roman" pitchFamily="18" charset="0"/>
              <a:cs typeface="Times New Roman" pitchFamily="18" charset="0"/>
            </a:endParaRPr>
          </a:p>
          <a:p>
            <a:r>
              <a:rPr lang="pt-PT" sz="2000" b="1" dirty="0" smtClean="0">
                <a:solidFill>
                  <a:schemeClr val="tx1"/>
                </a:solidFill>
                <a:latin typeface="Cambria" pitchFamily="18" charset="0"/>
                <a:ea typeface="Times New Roman" pitchFamily="18" charset="0"/>
                <a:cs typeface="Times New Roman" pitchFamily="18" charset="0"/>
              </a:rPr>
              <a:t>14% consideram a vitamina C como essencial para o sistema imunitário e absorção do ferro sendo que 32% ou seja a maioria dizem não saber responder.</a:t>
            </a:r>
            <a:endParaRPr lang="pt-PT" sz="2000" b="1" dirty="0">
              <a:solidFill>
                <a:schemeClr val="tx1"/>
              </a:solidFill>
            </a:endParaRPr>
          </a:p>
        </p:txBody>
      </p:sp>
      <p:sp>
        <p:nvSpPr>
          <p:cNvPr id="5" name="Rectângulo 4"/>
          <p:cNvSpPr/>
          <p:nvPr/>
        </p:nvSpPr>
        <p:spPr>
          <a:xfrm>
            <a:off x="304800" y="304800"/>
            <a:ext cx="4572000" cy="92333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lvl="0" algn="just" fontAlgn="base">
              <a:spcBef>
                <a:spcPct val="0"/>
              </a:spcBef>
              <a:spcAft>
                <a:spcPct val="0"/>
              </a:spcAft>
            </a:pPr>
            <a:r>
              <a:rPr lang="pt-PT" b="1" i="1" dirty="0" smtClean="0">
                <a:solidFill>
                  <a:schemeClr val="bg1"/>
                </a:solidFill>
                <a:latin typeface="Cambria" pitchFamily="18" charset="0"/>
                <a:ea typeface="Times New Roman" pitchFamily="18" charset="0"/>
                <a:cs typeface="Times New Roman" pitchFamily="18" charset="0"/>
              </a:rPr>
              <a:t>Na avaliação do conhecimento sobre as Vitaminas, foram feitas perguntas específicas:</a:t>
            </a:r>
            <a:endParaRPr lang="pt-PT" b="1" dirty="0" smtClean="0">
              <a:solidFill>
                <a:schemeClr val="bg1"/>
              </a:solidFill>
              <a:latin typeface="Arial" pitchFamily="34" charset="0"/>
              <a:cs typeface="Arial" pitchFamily="34" charset="0"/>
            </a:endParaRPr>
          </a:p>
        </p:txBody>
      </p:sp>
      <p:sp>
        <p:nvSpPr>
          <p:cNvPr id="6" name="CaixaDeTexto 5"/>
          <p:cNvSpPr txBox="1"/>
          <p:nvPr/>
        </p:nvSpPr>
        <p:spPr>
          <a:xfrm>
            <a:off x="5562600" y="304800"/>
            <a:ext cx="3276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Resultados</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Resultado de imagem para medico">
            <a:hlinkClick r:id="rId3"/>
          </p:cNvPr>
          <p:cNvPicPr>
            <a:picLocks noChangeAspect="1" noChangeArrowheads="1"/>
          </p:cNvPicPr>
          <p:nvPr/>
        </p:nvPicPr>
        <p:blipFill>
          <a:blip r:embed="rId4" cstate="print"/>
          <a:srcRect/>
          <a:stretch>
            <a:fillRect/>
          </a:stretch>
        </p:blipFill>
        <p:spPr bwMode="auto">
          <a:xfrm>
            <a:off x="304801" y="4953000"/>
            <a:ext cx="2895600" cy="1685925"/>
          </a:xfrm>
          <a:prstGeom prst="rect">
            <a:avLst/>
          </a:prstGeom>
          <a:noFill/>
        </p:spPr>
      </p:pic>
      <p:pic>
        <p:nvPicPr>
          <p:cNvPr id="15366" name="Picture 6" descr="Resultado de imagem para multivitaminicos">
            <a:hlinkClick r:id="rId5"/>
          </p:cNvPr>
          <p:cNvPicPr>
            <a:picLocks noChangeAspect="1" noChangeArrowheads="1"/>
          </p:cNvPicPr>
          <p:nvPr/>
        </p:nvPicPr>
        <p:blipFill>
          <a:blip r:embed="rId6" cstate="print"/>
          <a:srcRect/>
          <a:stretch>
            <a:fillRect/>
          </a:stretch>
        </p:blipFill>
        <p:spPr bwMode="auto">
          <a:xfrm>
            <a:off x="304800" y="2819400"/>
            <a:ext cx="2819400" cy="1609725"/>
          </a:xfrm>
          <a:prstGeom prst="rect">
            <a:avLst/>
          </a:prstGeom>
          <a:noFill/>
        </p:spPr>
      </p:pic>
      <p:pic>
        <p:nvPicPr>
          <p:cNvPr id="15364" name="Picture 4" descr="Resultado de imagem para suplementos alimentares">
            <a:hlinkClick r:id="rId7"/>
          </p:cNvPr>
          <p:cNvPicPr>
            <a:picLocks noChangeAspect="1" noChangeArrowheads="1"/>
          </p:cNvPicPr>
          <p:nvPr/>
        </p:nvPicPr>
        <p:blipFill>
          <a:blip r:embed="rId8" cstate="print"/>
          <a:srcRect/>
          <a:stretch>
            <a:fillRect/>
          </a:stretch>
        </p:blipFill>
        <p:spPr bwMode="auto">
          <a:xfrm>
            <a:off x="304800" y="457200"/>
            <a:ext cx="2743200" cy="1828801"/>
          </a:xfrm>
          <a:prstGeom prst="rect">
            <a:avLst/>
          </a:prstGeom>
          <a:noFill/>
        </p:spPr>
      </p:pic>
      <p:sp>
        <p:nvSpPr>
          <p:cNvPr id="6" name="CaixaDeTexto 5"/>
          <p:cNvSpPr txBox="1"/>
          <p:nvPr/>
        </p:nvSpPr>
        <p:spPr>
          <a:xfrm>
            <a:off x="5562600" y="304800"/>
            <a:ext cx="3276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Resultados</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Rectângulo 8"/>
          <p:cNvSpPr/>
          <p:nvPr/>
        </p:nvSpPr>
        <p:spPr>
          <a:xfrm>
            <a:off x="3962400" y="1371600"/>
            <a:ext cx="4876800" cy="501675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fontAlgn="base">
              <a:spcBef>
                <a:spcPct val="0"/>
              </a:spcBef>
              <a:spcAft>
                <a:spcPct val="0"/>
              </a:spcAft>
            </a:pPr>
            <a:endParaRPr lang="pt-PT" sz="1400" dirty="0" smtClean="0">
              <a:latin typeface="Cambria" pitchFamily="18" charset="0"/>
              <a:ea typeface="Times New Roman" pitchFamily="18" charset="0"/>
              <a:cs typeface="Times New Roman" pitchFamily="18" charset="0"/>
            </a:endParaRPr>
          </a:p>
          <a:p>
            <a:pPr lvl="0" algn="just" fontAlgn="base">
              <a:spcBef>
                <a:spcPct val="0"/>
              </a:spcBef>
              <a:spcAft>
                <a:spcPct val="0"/>
              </a:spcAft>
            </a:pP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alegando na maior parte 50,58% para a prevenção de doença e cansaço </a:t>
            </a: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a:t>
            </a:r>
            <a:endPar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endParaRPr>
          </a:p>
          <a:p>
            <a:pPr lvl="0" algn="just" fontAlgn="base">
              <a:spcBef>
                <a:spcPct val="0"/>
              </a:spcBef>
              <a:spcAft>
                <a:spcPct val="0"/>
              </a:spcAft>
            </a:pPr>
            <a:endPar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endParaRPr>
          </a:p>
          <a:p>
            <a:pPr lvl="0" algn="just" fontAlgn="base">
              <a:spcBef>
                <a:spcPct val="0"/>
              </a:spcBef>
              <a:spcAft>
                <a:spcPct val="0"/>
              </a:spcAft>
            </a:pP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20,0% para tratamentos de algum mal-estar ou doença. </a:t>
            </a:r>
            <a:endPar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endParaRPr>
          </a:p>
          <a:p>
            <a:pPr algn="just" fontAlgn="base">
              <a:spcBef>
                <a:spcPct val="0"/>
              </a:spcBef>
              <a:spcAft>
                <a:spcPct val="0"/>
              </a:spcAft>
            </a:pPr>
            <a:endPar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endParaRPr>
          </a:p>
          <a:p>
            <a:pPr algn="just" fontAlgn="base">
              <a:spcBef>
                <a:spcPct val="0"/>
              </a:spcBef>
              <a:spcAft>
                <a:spcPct val="0"/>
              </a:spcAft>
            </a:pP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24,70% tomam por indicação de um amigo ou familiar </a:t>
            </a: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 </a:t>
            </a:r>
            <a:endPar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endParaRPr>
          </a:p>
          <a:p>
            <a:pPr lvl="0" algn="just" fontAlgn="base">
              <a:spcBef>
                <a:spcPct val="0"/>
              </a:spcBef>
              <a:spcAft>
                <a:spcPct val="0"/>
              </a:spcAft>
            </a:pPr>
            <a:endPar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endParaRPr>
          </a:p>
          <a:p>
            <a:pPr lvl="0" algn="just" fontAlgn="base">
              <a:spcBef>
                <a:spcPct val="0"/>
              </a:spcBef>
              <a:spcAft>
                <a:spcPct val="0"/>
              </a:spcAft>
            </a:pP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21,17% por influência da comunicação.  </a:t>
            </a:r>
          </a:p>
          <a:p>
            <a:pPr lvl="0" algn="just" fontAlgn="base">
              <a:spcBef>
                <a:spcPct val="0"/>
              </a:spcBef>
              <a:spcAft>
                <a:spcPct val="0"/>
              </a:spcAft>
            </a:pPr>
            <a:endPar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endParaRPr>
          </a:p>
          <a:p>
            <a:pPr lvl="0" algn="just" fontAlgn="base">
              <a:spcBef>
                <a:spcPct val="0"/>
              </a:spcBef>
              <a:spcAft>
                <a:spcPct val="0"/>
              </a:spcAft>
            </a:pP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Outros 42,35% tomam suplementos a mais de um ano </a:t>
            </a:r>
          </a:p>
          <a:p>
            <a:pPr lvl="0" algn="just" fontAlgn="base">
              <a:spcBef>
                <a:spcPct val="0"/>
              </a:spcBef>
              <a:spcAft>
                <a:spcPct val="0"/>
              </a:spcAft>
            </a:pPr>
            <a:endPar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endParaRPr>
          </a:p>
          <a:p>
            <a:pPr lvl="0" algn="just" fontAlgn="base">
              <a:spcBef>
                <a:spcPct val="0"/>
              </a:spcBef>
              <a:spcAft>
                <a:spcPct val="0"/>
              </a:spcAft>
            </a:pP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51,76% seguem sempre todas as indicações para a toma dos mesmos, além </a:t>
            </a: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disso</a:t>
            </a:r>
            <a:endPar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endParaRPr>
          </a:p>
          <a:p>
            <a:pPr lvl="0" algn="just" fontAlgn="base">
              <a:spcBef>
                <a:spcPct val="0"/>
              </a:spcBef>
              <a:spcAft>
                <a:spcPct val="0"/>
              </a:spcAft>
            </a:pPr>
            <a:r>
              <a:rPr lang="pt-P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ea typeface="Times New Roman" pitchFamily="18" charset="0"/>
                <a:cs typeface="Calibri" pitchFamily="34" charset="0"/>
              </a:rPr>
              <a:t>25,88% não tomam por serem esquecidos. </a:t>
            </a:r>
            <a:endParaRPr lang="pt-PT" dirty="0" smtClean="0">
              <a:latin typeface="Calibri" pitchFamily="34" charset="0"/>
              <a:cs typeface="Calibri" pitchFamily="34" charset="0"/>
            </a:endParaRPr>
          </a:p>
        </p:txBody>
      </p:sp>
      <p:sp>
        <p:nvSpPr>
          <p:cNvPr id="11" name="Rectângulo 10"/>
          <p:cNvSpPr/>
          <p:nvPr/>
        </p:nvSpPr>
        <p:spPr>
          <a:xfrm>
            <a:off x="1219200" y="152400"/>
            <a:ext cx="12192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pt-PT" b="1" dirty="0" smtClean="0">
                <a:solidFill>
                  <a:schemeClr val="bg1"/>
                </a:solidFill>
                <a:latin typeface="Cambria" pitchFamily="18" charset="0"/>
                <a:ea typeface="Times New Roman" pitchFamily="18" charset="0"/>
                <a:cs typeface="Times New Roman" pitchFamily="18" charset="0"/>
              </a:rPr>
              <a:t>38,95%</a:t>
            </a:r>
          </a:p>
          <a:p>
            <a:pPr algn="ctr"/>
            <a:r>
              <a:rPr lang="pt-PT" b="1" dirty="0" smtClean="0">
                <a:solidFill>
                  <a:schemeClr val="bg1"/>
                </a:solidFill>
                <a:latin typeface="Cambria" pitchFamily="18" charset="0"/>
                <a:cs typeface="Times New Roman" pitchFamily="18" charset="0"/>
              </a:rPr>
              <a:t>SIM</a:t>
            </a:r>
            <a:endParaRPr lang="pt-PT" b="1" dirty="0">
              <a:solidFill>
                <a:schemeClr val="bg1"/>
              </a:solidFill>
            </a:endParaRPr>
          </a:p>
        </p:txBody>
      </p:sp>
      <p:sp>
        <p:nvSpPr>
          <p:cNvPr id="13" name="Rectângulo 12"/>
          <p:cNvSpPr/>
          <p:nvPr/>
        </p:nvSpPr>
        <p:spPr>
          <a:xfrm>
            <a:off x="1219200" y="2438400"/>
            <a:ext cx="110959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pt-PT" b="1" dirty="0" smtClean="0">
                <a:solidFill>
                  <a:schemeClr val="bg1"/>
                </a:solidFill>
                <a:latin typeface="Cambria" pitchFamily="18" charset="0"/>
                <a:ea typeface="Times New Roman" pitchFamily="18" charset="0"/>
                <a:cs typeface="Times New Roman" pitchFamily="18" charset="0"/>
              </a:rPr>
              <a:t> 87,05% </a:t>
            </a:r>
            <a:endParaRPr lang="pt-PT" b="1" dirty="0">
              <a:solidFill>
                <a:schemeClr val="bg1"/>
              </a:solidFill>
            </a:endParaRPr>
          </a:p>
        </p:txBody>
      </p:sp>
      <p:sp>
        <p:nvSpPr>
          <p:cNvPr id="16" name="Rectângulo 15"/>
          <p:cNvSpPr/>
          <p:nvPr/>
        </p:nvSpPr>
        <p:spPr>
          <a:xfrm>
            <a:off x="1143000" y="4648200"/>
            <a:ext cx="100700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pt-PT" b="1" dirty="0" smtClean="0">
                <a:solidFill>
                  <a:schemeClr val="bg1"/>
                </a:solidFill>
                <a:latin typeface="Cambria" pitchFamily="18" charset="0"/>
                <a:ea typeface="Times New Roman" pitchFamily="18" charset="0"/>
                <a:cs typeface="Times New Roman" pitchFamily="18" charset="0"/>
              </a:rPr>
              <a:t>43,52%</a:t>
            </a:r>
            <a:endParaRPr lang="pt-PT" b="1" dirty="0">
              <a:solidFill>
                <a:schemeClr val="bg1"/>
              </a:solidFill>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562600" y="304800"/>
            <a:ext cx="3276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Resultados</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ângulo 5"/>
          <p:cNvSpPr/>
          <p:nvPr/>
        </p:nvSpPr>
        <p:spPr>
          <a:xfrm>
            <a:off x="228600" y="1752600"/>
            <a:ext cx="8610600" cy="495520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eaLnBrk="0" fontAlgn="base" hangingPunct="0">
              <a:spcBef>
                <a:spcPct val="0"/>
              </a:spcBef>
              <a:spcAft>
                <a:spcPct val="0"/>
              </a:spcAft>
            </a:pPr>
            <a:r>
              <a:rPr lang="pt-PT" sz="2000" b="1" dirty="0" smtClean="0">
                <a:solidFill>
                  <a:schemeClr val="tx1"/>
                </a:solidFill>
                <a:latin typeface="Calibri" pitchFamily="34" charset="0"/>
                <a:ea typeface="Times New Roman" pitchFamily="18" charset="0"/>
                <a:cs typeface="Calibri" pitchFamily="34" charset="0"/>
              </a:rPr>
              <a:t>73% consideraram o ferro como o mineral que falta no caso de anemias e 15% dizem não saber responder. </a:t>
            </a:r>
          </a:p>
          <a:p>
            <a:pPr lvl="0" eaLnBrk="0" fontAlgn="base" hangingPunct="0">
              <a:spcBef>
                <a:spcPct val="0"/>
              </a:spcBef>
              <a:spcAft>
                <a:spcPct val="0"/>
              </a:spcAft>
            </a:pPr>
            <a:endParaRPr lang="pt-PT" sz="2000" b="1" dirty="0" smtClean="0">
              <a:solidFill>
                <a:schemeClr val="tx1"/>
              </a:solidFill>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solidFill>
                  <a:srgbClr val="C00000"/>
                </a:solidFill>
                <a:latin typeface="Calibri" pitchFamily="34" charset="0"/>
                <a:ea typeface="Times New Roman" pitchFamily="18" charset="0"/>
                <a:cs typeface="Calibri" pitchFamily="34" charset="0"/>
              </a:rPr>
              <a:t>59% consideraram o cálcio como o mineral que necessita de vitamina D para ser absorvido e a maioria consideraram o ferro 20% para esta função. </a:t>
            </a:r>
          </a:p>
          <a:p>
            <a:pPr lvl="0" eaLnBrk="0" fontAlgn="base" hangingPunct="0">
              <a:spcBef>
                <a:spcPct val="0"/>
              </a:spcBef>
              <a:spcAft>
                <a:spcPct val="0"/>
              </a:spcAft>
            </a:pPr>
            <a:endParaRPr lang="pt-PT" sz="2000" b="1" dirty="0" smtClean="0">
              <a:solidFill>
                <a:schemeClr val="tx1"/>
              </a:solidFill>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solidFill>
                  <a:schemeClr val="tx1"/>
                </a:solidFill>
                <a:latin typeface="Calibri" pitchFamily="34" charset="0"/>
                <a:ea typeface="Times New Roman" pitchFamily="18" charset="0"/>
                <a:cs typeface="Calibri" pitchFamily="34" charset="0"/>
              </a:rPr>
              <a:t>49% consideraram o magnésio como o mineral que ajuda a prevenir cãibras e houve um empate em que 19% dizem que seria o ferro e outros 19% dizem não saber responder. </a:t>
            </a:r>
          </a:p>
          <a:p>
            <a:pPr lvl="0" eaLnBrk="0" fontAlgn="base" hangingPunct="0">
              <a:spcBef>
                <a:spcPct val="0"/>
              </a:spcBef>
              <a:spcAft>
                <a:spcPct val="0"/>
              </a:spcAft>
            </a:pPr>
            <a:endParaRPr lang="pt-PT" sz="2000" b="1" dirty="0" smtClean="0">
              <a:solidFill>
                <a:schemeClr val="tx1"/>
              </a:solidFill>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solidFill>
                  <a:srgbClr val="C00000"/>
                </a:solidFill>
                <a:latin typeface="Calibri" pitchFamily="34" charset="0"/>
                <a:ea typeface="Times New Roman" pitchFamily="18" charset="0"/>
                <a:cs typeface="Calibri" pitchFamily="34" charset="0"/>
              </a:rPr>
              <a:t>49% dizem que o cálcio é o mineral mais abundante para os ossos, sendo que a 20% dizem não saber a resposta . </a:t>
            </a:r>
          </a:p>
          <a:p>
            <a:pPr lvl="0" eaLnBrk="0" fontAlgn="base" hangingPunct="0">
              <a:spcBef>
                <a:spcPct val="0"/>
              </a:spcBef>
              <a:spcAft>
                <a:spcPct val="0"/>
              </a:spcAft>
            </a:pPr>
            <a:endParaRPr lang="pt-PT" sz="2000" b="1" dirty="0" smtClean="0">
              <a:solidFill>
                <a:schemeClr val="tx1"/>
              </a:solidFill>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solidFill>
                  <a:schemeClr val="tx1"/>
                </a:solidFill>
                <a:latin typeface="Calibri" pitchFamily="34" charset="0"/>
                <a:ea typeface="Times New Roman" pitchFamily="18" charset="0"/>
                <a:cs typeface="Calibri" pitchFamily="34" charset="0"/>
              </a:rPr>
              <a:t>30% dizem que o cálcio é o mineral mais abundante no sangue e a maioria 35% dizem não saber responder.</a:t>
            </a:r>
          </a:p>
          <a:p>
            <a:pPr lvl="0" eaLnBrk="0" fontAlgn="base" hangingPunct="0">
              <a:spcBef>
                <a:spcPct val="0"/>
              </a:spcBef>
              <a:spcAft>
                <a:spcPct val="0"/>
              </a:spcAft>
            </a:pPr>
            <a:endParaRPr lang="pt-PT" sz="1600" b="1" dirty="0" smtClean="0">
              <a:solidFill>
                <a:schemeClr val="tx1"/>
              </a:solidFill>
              <a:latin typeface="Cambria" pitchFamily="18" charset="0"/>
              <a:ea typeface="Times New Roman" pitchFamily="18" charset="0"/>
              <a:cs typeface="Times New Roman" pitchFamily="18" charset="0"/>
            </a:endParaRPr>
          </a:p>
        </p:txBody>
      </p:sp>
      <p:sp>
        <p:nvSpPr>
          <p:cNvPr id="7" name="Rectângulo 6"/>
          <p:cNvSpPr/>
          <p:nvPr/>
        </p:nvSpPr>
        <p:spPr>
          <a:xfrm>
            <a:off x="304800" y="304800"/>
            <a:ext cx="487680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 fontAlgn="base">
              <a:spcBef>
                <a:spcPct val="0"/>
              </a:spcBef>
              <a:spcAft>
                <a:spcPct val="0"/>
              </a:spcAft>
            </a:pPr>
            <a:r>
              <a:rPr lang="pt-PT" sz="1600" b="1" i="1" dirty="0" smtClean="0">
                <a:solidFill>
                  <a:schemeClr val="tx1"/>
                </a:solidFill>
                <a:latin typeface="Cambria" pitchFamily="18" charset="0"/>
                <a:ea typeface="Times New Roman" pitchFamily="18" charset="0"/>
                <a:cs typeface="Times New Roman" pitchFamily="18" charset="0"/>
              </a:rPr>
              <a:t>Na avaliação sobre o conhecimento em relação ao minerais, foram feitas perguntas especificas das quais:</a:t>
            </a:r>
            <a:endParaRPr lang="pt-PT" sz="1600" b="1" dirty="0" smtClean="0">
              <a:solidFill>
                <a:schemeClr val="tx1"/>
              </a:solidFill>
              <a:latin typeface="Arial" pitchFamily="34" charset="0"/>
              <a:cs typeface="Arial"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562600" y="304800"/>
            <a:ext cx="3276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Resultados</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ângulo 4"/>
          <p:cNvSpPr/>
          <p:nvPr/>
        </p:nvSpPr>
        <p:spPr>
          <a:xfrm>
            <a:off x="304800" y="304800"/>
            <a:ext cx="48768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fontAlgn="base">
              <a:spcBef>
                <a:spcPct val="0"/>
              </a:spcBef>
              <a:spcAft>
                <a:spcPct val="0"/>
              </a:spcAft>
            </a:pPr>
            <a:r>
              <a:rPr lang="pt-PT" sz="1600" b="1" i="1" dirty="0" smtClean="0">
                <a:latin typeface="Calibri" pitchFamily="34" charset="0"/>
                <a:ea typeface="Times New Roman" pitchFamily="18" charset="0"/>
                <a:cs typeface="Calibri" pitchFamily="34" charset="0"/>
              </a:rPr>
              <a:t>Na avaliação sobre o conhecimento em relação ao minerais, foram feitas perguntas especificas das quais:</a:t>
            </a:r>
            <a:endParaRPr lang="pt-PT" sz="1600" b="1" dirty="0" smtClean="0">
              <a:latin typeface="Calibri" pitchFamily="34" charset="0"/>
              <a:cs typeface="Calibri" pitchFamily="34" charset="0"/>
            </a:endParaRPr>
          </a:p>
        </p:txBody>
      </p:sp>
      <p:sp>
        <p:nvSpPr>
          <p:cNvPr id="6" name="Rectângulo 5"/>
          <p:cNvSpPr/>
          <p:nvPr/>
        </p:nvSpPr>
        <p:spPr>
          <a:xfrm>
            <a:off x="228600" y="1371600"/>
            <a:ext cx="8686800" cy="532453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eaLnBrk="0" fontAlgn="base" hangingPunct="0">
              <a:spcBef>
                <a:spcPct val="0"/>
              </a:spcBef>
              <a:spcAft>
                <a:spcPct val="0"/>
              </a:spcAft>
            </a:pPr>
            <a:r>
              <a:rPr lang="pt-PT" sz="2000" b="1" dirty="0" smtClean="0">
                <a:latin typeface="Calibri" pitchFamily="34" charset="0"/>
                <a:ea typeface="Times New Roman" pitchFamily="18" charset="0"/>
                <a:cs typeface="Calibri" pitchFamily="34" charset="0"/>
              </a:rPr>
              <a:t>Apenas 6% consideraram o Zinco como o mineral essencial para a regeneração da pele e outros tecidos, sendo que houve um empate em que 37% dizem não saber responder e outros 37% dizem que o ferro desempenha esta função.</a:t>
            </a:r>
          </a:p>
          <a:p>
            <a:pPr lvl="0" eaLnBrk="0" fontAlgn="base" hangingPunct="0">
              <a:spcBef>
                <a:spcPct val="0"/>
              </a:spcBef>
              <a:spcAft>
                <a:spcPct val="0"/>
              </a:spcAft>
            </a:pPr>
            <a:endParaRPr lang="pt-PT" sz="2000" b="1" dirty="0" smtClean="0">
              <a:latin typeface="Calibri" pitchFamily="34" charset="0"/>
              <a:cs typeface="Calibri" pitchFamily="34" charset="0"/>
            </a:endParaRPr>
          </a:p>
          <a:p>
            <a:pPr lvl="0" eaLnBrk="0" fontAlgn="base" hangingPunct="0">
              <a:spcBef>
                <a:spcPct val="0"/>
              </a:spcBef>
              <a:spcAft>
                <a:spcPct val="0"/>
              </a:spcAft>
            </a:pPr>
            <a:r>
              <a:rPr lang="pt-PT" sz="2000" b="1" dirty="0" smtClean="0">
                <a:solidFill>
                  <a:srgbClr val="C00000"/>
                </a:solidFill>
                <a:latin typeface="Calibri" pitchFamily="34" charset="0"/>
                <a:ea typeface="Times New Roman" pitchFamily="18" charset="0"/>
                <a:cs typeface="Calibri" pitchFamily="34" charset="0"/>
              </a:rPr>
              <a:t>42% dizem que o Ferro é o mineral essencial para o transporte de oxigénio ao sangue e 37% dizem não saber responder. </a:t>
            </a:r>
          </a:p>
          <a:p>
            <a:pPr lvl="0" eaLnBrk="0" fontAlgn="base" hangingPunct="0">
              <a:spcBef>
                <a:spcPct val="0"/>
              </a:spcBef>
              <a:spcAft>
                <a:spcPct val="0"/>
              </a:spcAft>
            </a:pPr>
            <a:endParaRPr lang="pt-PT" sz="2000" b="1" dirty="0" smtClean="0">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latin typeface="Calibri" pitchFamily="34" charset="0"/>
                <a:ea typeface="Times New Roman" pitchFamily="18" charset="0"/>
                <a:cs typeface="Calibri" pitchFamily="34" charset="0"/>
              </a:rPr>
              <a:t>6% dizem que o magnésio é o mineral essencial para a contração muscular, sendo que 37% consideram o Ferro essencial para esta função e 34% dizem não saber a resposta</a:t>
            </a:r>
            <a:r>
              <a:rPr lang="pt-PT" sz="2000" b="1" i="1" dirty="0" smtClean="0">
                <a:latin typeface="Calibri" pitchFamily="34" charset="0"/>
                <a:ea typeface="Times New Roman" pitchFamily="18" charset="0"/>
                <a:cs typeface="Calibri" pitchFamily="34" charset="0"/>
              </a:rPr>
              <a:t>. </a:t>
            </a:r>
          </a:p>
          <a:p>
            <a:pPr lvl="0" eaLnBrk="0" fontAlgn="base" hangingPunct="0">
              <a:spcBef>
                <a:spcPct val="0"/>
              </a:spcBef>
              <a:spcAft>
                <a:spcPct val="0"/>
              </a:spcAft>
            </a:pPr>
            <a:endParaRPr lang="pt-PT" sz="2000" b="1" i="1" dirty="0" smtClean="0">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solidFill>
                  <a:srgbClr val="C00000"/>
                </a:solidFill>
                <a:latin typeface="Calibri" pitchFamily="34" charset="0"/>
                <a:ea typeface="Times New Roman" pitchFamily="18" charset="0"/>
                <a:cs typeface="Calibri" pitchFamily="34" charset="0"/>
              </a:rPr>
              <a:t>33% dizem que o Ferro e 14% dizem que o zinco são os minerais essenciais para o crescimento, sendo que 22% consideraram o cálcio para esta função e 18% dizem não saber responder.  </a:t>
            </a:r>
          </a:p>
          <a:p>
            <a:pPr lvl="0" eaLnBrk="0" fontAlgn="base" hangingPunct="0">
              <a:spcBef>
                <a:spcPct val="0"/>
              </a:spcBef>
              <a:spcAft>
                <a:spcPct val="0"/>
              </a:spcAft>
            </a:pPr>
            <a:endParaRPr lang="pt-PT" sz="2000" b="1" dirty="0" smtClean="0">
              <a:latin typeface="Calibri" pitchFamily="34" charset="0"/>
              <a:ea typeface="Times New Roman" pitchFamily="18" charset="0"/>
              <a:cs typeface="Calibri" pitchFamily="34" charset="0"/>
            </a:endParaRPr>
          </a:p>
          <a:p>
            <a:pPr lvl="0" eaLnBrk="0" fontAlgn="base" hangingPunct="0">
              <a:spcBef>
                <a:spcPct val="0"/>
              </a:spcBef>
              <a:spcAft>
                <a:spcPct val="0"/>
              </a:spcAft>
            </a:pPr>
            <a:r>
              <a:rPr lang="pt-PT" sz="2000" b="1" dirty="0" smtClean="0">
                <a:latin typeface="Calibri" pitchFamily="34" charset="0"/>
                <a:ea typeface="Times New Roman" pitchFamily="18" charset="0"/>
                <a:cs typeface="Calibri" pitchFamily="34" charset="0"/>
              </a:rPr>
              <a:t>100% dos entrevistados disseram não saber responder quando foi perguntado qual seria o mineral essencial para obtenção de energia para o organismo. </a:t>
            </a:r>
            <a:endParaRPr lang="pt-PT" sz="2000" b="1" dirty="0" smtClean="0">
              <a:latin typeface="Calibri" pitchFamily="34" charset="0"/>
              <a:cs typeface="Calibri"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Gráfico 4"/>
          <p:cNvGraphicFramePr/>
          <p:nvPr/>
        </p:nvGraphicFramePr>
        <p:xfrm>
          <a:off x="304800" y="1143000"/>
          <a:ext cx="29718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a 5"/>
          <p:cNvGraphicFramePr>
            <a:graphicFrameLocks noGrp="1"/>
          </p:cNvGraphicFramePr>
          <p:nvPr/>
        </p:nvGraphicFramePr>
        <p:xfrm>
          <a:off x="381000" y="5562600"/>
          <a:ext cx="2743200" cy="672084"/>
        </p:xfrm>
        <a:graphic>
          <a:graphicData uri="http://schemas.openxmlformats.org/drawingml/2006/table">
            <a:tbl>
              <a:tblPr/>
              <a:tblGrid>
                <a:gridCol w="2743200"/>
              </a:tblGrid>
              <a:tr h="163830">
                <a:tc>
                  <a:txBody>
                    <a:bodyPr/>
                    <a:lstStyle/>
                    <a:p>
                      <a:pPr algn="just">
                        <a:lnSpc>
                          <a:spcPct val="105000"/>
                        </a:lnSpc>
                        <a:spcAft>
                          <a:spcPts val="0"/>
                        </a:spcAft>
                      </a:pPr>
                      <a:r>
                        <a:rPr lang="pt-PT" sz="1400" b="1" dirty="0">
                          <a:solidFill>
                            <a:srgbClr val="002060"/>
                          </a:solidFill>
                          <a:latin typeface="Cambria"/>
                          <a:ea typeface="Times New Roman"/>
                          <a:cs typeface="Times New Roman"/>
                        </a:rPr>
                        <a:t>Que (quais) vitamina (as) é (são) importante para manter a pele saudável?</a:t>
                      </a:r>
                    </a:p>
                  </a:txBody>
                  <a:tcPr marL="68580" marR="68580" marT="0" marB="0">
                    <a:lnL w="76200" cap="flat" cmpd="dbl" algn="ctr">
                      <a:solidFill>
                        <a:srgbClr val="A6A6A6"/>
                      </a:solidFill>
                      <a:prstDash val="solid"/>
                      <a:round/>
                      <a:headEnd type="none" w="med" len="med"/>
                      <a:tailEnd type="none" w="med" len="med"/>
                    </a:lnL>
                    <a:lnR w="76200" cap="flat" cmpd="dbl" algn="ctr">
                      <a:solidFill>
                        <a:srgbClr val="A6A6A6"/>
                      </a:solidFill>
                      <a:prstDash val="solid"/>
                      <a:round/>
                      <a:headEnd type="none" w="med" len="med"/>
                      <a:tailEnd type="none" w="med" len="med"/>
                    </a:lnR>
                    <a:lnT w="76200" cap="flat" cmpd="dbl" algn="ctr">
                      <a:solidFill>
                        <a:srgbClr val="A6A6A6"/>
                      </a:solidFill>
                      <a:prstDash val="solid"/>
                      <a:round/>
                      <a:headEnd type="none" w="med" len="med"/>
                      <a:tailEnd type="none" w="med" len="med"/>
                    </a:lnT>
                    <a:lnB w="76200" cap="flat" cmpd="dbl" algn="ctr">
                      <a:solidFill>
                        <a:srgbClr val="A6A6A6"/>
                      </a:solidFill>
                      <a:prstDash val="solid"/>
                      <a:round/>
                      <a:headEnd type="none" w="med" len="med"/>
                      <a:tailEnd type="none" w="med" len="med"/>
                    </a:lnB>
                    <a:blipFill>
                      <a:blip r:embed="rId4"/>
                      <a:tile tx="0" ty="0" sx="100000" sy="100000" flip="none" algn="tl"/>
                    </a:blipFill>
                  </a:tcPr>
                </a:tc>
              </a:tr>
            </a:tbl>
          </a:graphicData>
        </a:graphic>
      </p:graphicFrame>
      <p:sp>
        <p:nvSpPr>
          <p:cNvPr id="7" name="CaixaDeTexto 6"/>
          <p:cNvSpPr txBox="1"/>
          <p:nvPr/>
        </p:nvSpPr>
        <p:spPr>
          <a:xfrm>
            <a:off x="762000" y="228600"/>
            <a:ext cx="8153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Apresentação dos gráficos (Vitaminas)</a:t>
            </a:r>
            <a:endParaRPr lang="pt-P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8" name="Gráfico 7"/>
          <p:cNvGraphicFramePr/>
          <p:nvPr/>
        </p:nvGraphicFramePr>
        <p:xfrm>
          <a:off x="3352800" y="1143000"/>
          <a:ext cx="2819400" cy="4038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ela 8"/>
          <p:cNvGraphicFramePr>
            <a:graphicFrameLocks noGrp="1"/>
          </p:cNvGraphicFramePr>
          <p:nvPr/>
        </p:nvGraphicFramePr>
        <p:xfrm>
          <a:off x="3429000" y="5562600"/>
          <a:ext cx="2667000" cy="672084"/>
        </p:xfrm>
        <a:graphic>
          <a:graphicData uri="http://schemas.openxmlformats.org/drawingml/2006/table">
            <a:tbl>
              <a:tblPr/>
              <a:tblGrid>
                <a:gridCol w="2667000"/>
              </a:tblGrid>
              <a:tr h="352425">
                <a:tc>
                  <a:txBody>
                    <a:bodyPr/>
                    <a:lstStyle/>
                    <a:p>
                      <a:pPr algn="just">
                        <a:lnSpc>
                          <a:spcPct val="105000"/>
                        </a:lnSpc>
                        <a:spcAft>
                          <a:spcPts val="0"/>
                        </a:spcAft>
                      </a:pPr>
                      <a:r>
                        <a:rPr lang="pt-PT" sz="1400" b="1" dirty="0">
                          <a:solidFill>
                            <a:srgbClr val="002060"/>
                          </a:solidFill>
                          <a:latin typeface="Cambria"/>
                          <a:ea typeface="Times New Roman"/>
                          <a:cs typeface="Times New Roman"/>
                        </a:rPr>
                        <a:t>Que (quais) vitaminas (as) diminuem o risco de doença coronária?</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graphicFrame>
        <p:nvGraphicFramePr>
          <p:cNvPr id="10" name="Gráfico 9"/>
          <p:cNvGraphicFramePr/>
          <p:nvPr/>
        </p:nvGraphicFramePr>
        <p:xfrm>
          <a:off x="6248400" y="1143000"/>
          <a:ext cx="2667000" cy="4038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ela 10"/>
          <p:cNvGraphicFramePr>
            <a:graphicFrameLocks noGrp="1"/>
          </p:cNvGraphicFramePr>
          <p:nvPr/>
        </p:nvGraphicFramePr>
        <p:xfrm>
          <a:off x="6400800" y="5562600"/>
          <a:ext cx="2362200" cy="672084"/>
        </p:xfrm>
        <a:graphic>
          <a:graphicData uri="http://schemas.openxmlformats.org/drawingml/2006/table">
            <a:tbl>
              <a:tblPr/>
              <a:tblGrid>
                <a:gridCol w="2362200"/>
              </a:tblGrid>
              <a:tr h="435610">
                <a:tc>
                  <a:txBody>
                    <a:bodyPr/>
                    <a:lstStyle/>
                    <a:p>
                      <a:pPr algn="just">
                        <a:lnSpc>
                          <a:spcPct val="105000"/>
                        </a:lnSpc>
                        <a:spcAft>
                          <a:spcPts val="0"/>
                        </a:spcAft>
                      </a:pPr>
                      <a:r>
                        <a:rPr lang="pt-PT" sz="1400" b="1" dirty="0">
                          <a:solidFill>
                            <a:srgbClr val="002060"/>
                          </a:solidFill>
                          <a:latin typeface="Cambria"/>
                          <a:ea typeface="Times New Roman"/>
                          <a:cs typeface="Times New Roman"/>
                        </a:rPr>
                        <a:t>Que (quais) vitamina (as) têm uma função antioxidante?</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CaixaDeTexto 3"/>
          <p:cNvSpPr txBox="1"/>
          <p:nvPr/>
        </p:nvSpPr>
        <p:spPr>
          <a:xfrm>
            <a:off x="762000" y="228600"/>
            <a:ext cx="8153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Apresentação dos gráficos (Vitaminas)</a:t>
            </a:r>
            <a:endParaRPr lang="pt-P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5" name="Gráfico 4"/>
          <p:cNvGraphicFramePr/>
          <p:nvPr/>
        </p:nvGraphicFramePr>
        <p:xfrm>
          <a:off x="228600" y="1371600"/>
          <a:ext cx="28956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a 5"/>
          <p:cNvGraphicFramePr>
            <a:graphicFrameLocks noGrp="1"/>
          </p:cNvGraphicFramePr>
          <p:nvPr/>
        </p:nvGraphicFramePr>
        <p:xfrm>
          <a:off x="304800" y="5715000"/>
          <a:ext cx="2438400" cy="448056"/>
        </p:xfrm>
        <a:graphic>
          <a:graphicData uri="http://schemas.openxmlformats.org/drawingml/2006/table">
            <a:tbl>
              <a:tblPr/>
              <a:tblGrid>
                <a:gridCol w="2438400"/>
              </a:tblGrid>
              <a:tr h="381000">
                <a:tc>
                  <a:txBody>
                    <a:bodyPr/>
                    <a:lstStyle/>
                    <a:p>
                      <a:pPr algn="just">
                        <a:lnSpc>
                          <a:spcPct val="105000"/>
                        </a:lnSpc>
                        <a:spcAft>
                          <a:spcPts val="0"/>
                        </a:spcAft>
                      </a:pPr>
                      <a:r>
                        <a:rPr lang="pt-PT" sz="1400" b="1" dirty="0">
                          <a:solidFill>
                            <a:srgbClr val="002060"/>
                          </a:solidFill>
                          <a:latin typeface="Cambria"/>
                          <a:ea typeface="Times New Roman"/>
                          <a:cs typeface="Times New Roman"/>
                        </a:rPr>
                        <a:t>Que (quais) vitaminas (as) ajudam a absorver o cálcio? </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graphicFrame>
        <p:nvGraphicFramePr>
          <p:cNvPr id="7" name="Gráfico 6"/>
          <p:cNvGraphicFramePr/>
          <p:nvPr/>
        </p:nvGraphicFramePr>
        <p:xfrm>
          <a:off x="3276600" y="1371600"/>
          <a:ext cx="2743200" cy="3886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ela 7"/>
          <p:cNvGraphicFramePr>
            <a:graphicFrameLocks noGrp="1"/>
          </p:cNvGraphicFramePr>
          <p:nvPr/>
        </p:nvGraphicFramePr>
        <p:xfrm>
          <a:off x="3276600" y="5486400"/>
          <a:ext cx="2743200" cy="1120140"/>
        </p:xfrm>
        <a:graphic>
          <a:graphicData uri="http://schemas.openxmlformats.org/drawingml/2006/table">
            <a:tbl>
              <a:tblPr/>
              <a:tblGrid>
                <a:gridCol w="2743200"/>
              </a:tblGrid>
              <a:tr h="1109155">
                <a:tc>
                  <a:txBody>
                    <a:bodyPr/>
                    <a:lstStyle/>
                    <a:p>
                      <a:pPr algn="just">
                        <a:lnSpc>
                          <a:spcPct val="105000"/>
                        </a:lnSpc>
                        <a:spcAft>
                          <a:spcPts val="0"/>
                        </a:spcAft>
                      </a:pPr>
                      <a:r>
                        <a:rPr lang="pt-PT" sz="1400" b="1" dirty="0">
                          <a:solidFill>
                            <a:srgbClr val="002060"/>
                          </a:solidFill>
                          <a:latin typeface="Cambria"/>
                          <a:ea typeface="Times New Roman"/>
                          <a:cs typeface="Times New Roman"/>
                        </a:rPr>
                        <a:t>Que (quais) vitamina (as) previne (em) a (as) más formações do feto e por isso deve ser tomada logo desde o início da gravidez?</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graphicFrame>
        <p:nvGraphicFramePr>
          <p:cNvPr id="9" name="Gráfico 8"/>
          <p:cNvGraphicFramePr/>
          <p:nvPr/>
        </p:nvGraphicFramePr>
        <p:xfrm>
          <a:off x="6096000" y="1371600"/>
          <a:ext cx="2895600" cy="3886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ela 9"/>
          <p:cNvGraphicFramePr>
            <a:graphicFrameLocks noGrp="1"/>
          </p:cNvGraphicFramePr>
          <p:nvPr/>
        </p:nvGraphicFramePr>
        <p:xfrm>
          <a:off x="6477000" y="5715000"/>
          <a:ext cx="2353310" cy="672084"/>
        </p:xfrm>
        <a:graphic>
          <a:graphicData uri="http://schemas.openxmlformats.org/drawingml/2006/table">
            <a:tbl>
              <a:tblPr/>
              <a:tblGrid>
                <a:gridCol w="235331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Que (quais) vitaminas (as) são importantes para a coagulação sanguínea?</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spTree>
  </p:cSld>
  <p:clrMapOvr>
    <a:masterClrMapping/>
  </p:clrMapOvr>
  <p:transition spd="slow">
    <p:wipe dir="d"/>
    <p:sndAc>
      <p:stSnd>
        <p:snd r:embed="rId2" name="laser.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CaixaDeTexto 3"/>
          <p:cNvSpPr txBox="1"/>
          <p:nvPr/>
        </p:nvSpPr>
        <p:spPr>
          <a:xfrm>
            <a:off x="762000" y="228600"/>
            <a:ext cx="8153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Apresentação dos gráficos (Vitaminas)</a:t>
            </a:r>
            <a:endParaRPr lang="pt-P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5" name="Gráfico 4"/>
          <p:cNvGraphicFramePr/>
          <p:nvPr/>
        </p:nvGraphicFramePr>
        <p:xfrm>
          <a:off x="152400" y="1295400"/>
          <a:ext cx="3048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a 5"/>
          <p:cNvGraphicFramePr>
            <a:graphicFrameLocks noGrp="1"/>
          </p:cNvGraphicFramePr>
          <p:nvPr/>
        </p:nvGraphicFramePr>
        <p:xfrm>
          <a:off x="457200" y="5791200"/>
          <a:ext cx="2362200" cy="672084"/>
        </p:xfrm>
        <a:graphic>
          <a:graphicData uri="http://schemas.openxmlformats.org/drawingml/2006/table">
            <a:tbl>
              <a:tblPr/>
              <a:tblGrid>
                <a:gridCol w="236220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Que (quais) vitamina (as) podem ser nocivas, se tomada em excesso?</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graphicFrame>
        <p:nvGraphicFramePr>
          <p:cNvPr id="7" name="Gráfico 6"/>
          <p:cNvGraphicFramePr/>
          <p:nvPr/>
        </p:nvGraphicFramePr>
        <p:xfrm>
          <a:off x="3276601" y="1295400"/>
          <a:ext cx="2895600" cy="4038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ela 7"/>
          <p:cNvGraphicFramePr>
            <a:graphicFrameLocks noGrp="1"/>
          </p:cNvGraphicFramePr>
          <p:nvPr/>
        </p:nvGraphicFramePr>
        <p:xfrm>
          <a:off x="3505200" y="5791200"/>
          <a:ext cx="2286000" cy="672084"/>
        </p:xfrm>
        <a:graphic>
          <a:graphicData uri="http://schemas.openxmlformats.org/drawingml/2006/table">
            <a:tbl>
              <a:tblPr/>
              <a:tblGrid>
                <a:gridCol w="228600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Que (quais) vitaminas (as) previnem a inflamação dos nervos?</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graphicFrame>
        <p:nvGraphicFramePr>
          <p:cNvPr id="9" name="Gráfico 8"/>
          <p:cNvGraphicFramePr/>
          <p:nvPr/>
        </p:nvGraphicFramePr>
        <p:xfrm>
          <a:off x="6248400" y="1295400"/>
          <a:ext cx="2743200" cy="4038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ela 9"/>
          <p:cNvGraphicFramePr>
            <a:graphicFrameLocks noGrp="1"/>
          </p:cNvGraphicFramePr>
          <p:nvPr/>
        </p:nvGraphicFramePr>
        <p:xfrm>
          <a:off x="6400800" y="5562600"/>
          <a:ext cx="2514600" cy="896112"/>
        </p:xfrm>
        <a:graphic>
          <a:graphicData uri="http://schemas.openxmlformats.org/drawingml/2006/table">
            <a:tbl>
              <a:tblPr/>
              <a:tblGrid>
                <a:gridCol w="2514600"/>
              </a:tblGrid>
              <a:tr h="581660">
                <a:tc>
                  <a:txBody>
                    <a:bodyPr/>
                    <a:lstStyle/>
                    <a:p>
                      <a:pPr algn="just">
                        <a:lnSpc>
                          <a:spcPct val="105000"/>
                        </a:lnSpc>
                        <a:spcAft>
                          <a:spcPts val="0"/>
                        </a:spcAft>
                      </a:pPr>
                      <a:r>
                        <a:rPr lang="pt-PT" sz="1400" b="1" dirty="0">
                          <a:solidFill>
                            <a:srgbClr val="002060"/>
                          </a:solidFill>
                          <a:latin typeface="Cambria"/>
                          <a:ea typeface="Times New Roman"/>
                          <a:cs typeface="Times New Roman"/>
                        </a:rPr>
                        <a:t>Que (quais) vitamina (as) é (são) essencial para a saúde das gengivas e vasos sanguíneos?</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362200" y="304800"/>
            <a:ext cx="6477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Abreviaturas e siglas</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ângulo 6"/>
          <p:cNvSpPr/>
          <p:nvPr/>
        </p:nvSpPr>
        <p:spPr>
          <a:xfrm>
            <a:off x="990600" y="2514600"/>
            <a:ext cx="5061450" cy="523220"/>
          </a:xfrm>
          <a:prstGeom prst="rect">
            <a:avLst/>
          </a:prstGeom>
          <a:solidFill>
            <a:schemeClr val="bg2"/>
          </a:solidFill>
        </p:spPr>
        <p:txBody>
          <a:bodyPr wrap="none">
            <a:spAutoFit/>
          </a:bodyPr>
          <a:lstStyle/>
          <a:p>
            <a:pPr lvl="0" indent="449263" eaLnBrk="0" fontAlgn="base" hangingPunct="0">
              <a:spcBef>
                <a:spcPct val="0"/>
              </a:spcBef>
              <a:spcAft>
                <a:spcPct val="0"/>
              </a:spcAft>
            </a:pPr>
            <a:r>
              <a:rPr lang="pt-PT" sz="2800" dirty="0" smtClean="0">
                <a:latin typeface="Cambria" pitchFamily="18" charset="0"/>
                <a:ea typeface="Times New Roman" pitchFamily="18" charset="0"/>
                <a:cs typeface="Times New Roman" pitchFamily="18" charset="0"/>
              </a:rPr>
              <a:t>SA –  Suplemento Alimentar  </a:t>
            </a:r>
            <a:endParaRPr lang="pt-PT" sz="2800" dirty="0" smtClean="0">
              <a:latin typeface="Cambria" pitchFamily="18" charset="0"/>
              <a:cs typeface="Arial"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Gráfico 3"/>
          <p:cNvGraphicFramePr/>
          <p:nvPr/>
        </p:nvGraphicFramePr>
        <p:xfrm>
          <a:off x="457200" y="1295400"/>
          <a:ext cx="299085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a 4"/>
          <p:cNvGraphicFramePr>
            <a:graphicFrameLocks noGrp="1"/>
          </p:cNvGraphicFramePr>
          <p:nvPr/>
        </p:nvGraphicFramePr>
        <p:xfrm>
          <a:off x="381000" y="5715000"/>
          <a:ext cx="3048000" cy="672084"/>
        </p:xfrm>
        <a:graphic>
          <a:graphicData uri="http://schemas.openxmlformats.org/drawingml/2006/table">
            <a:tbl>
              <a:tblPr/>
              <a:tblGrid>
                <a:gridCol w="304800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Que </a:t>
                      </a:r>
                      <a:r>
                        <a:rPr lang="pt-PT" sz="1400" b="1" dirty="0" smtClean="0">
                          <a:solidFill>
                            <a:srgbClr val="002060"/>
                          </a:solidFill>
                          <a:latin typeface="Cambria"/>
                          <a:ea typeface="Times New Roman"/>
                          <a:cs typeface="Times New Roman"/>
                        </a:rPr>
                        <a:t>(quais) vitamina </a:t>
                      </a:r>
                      <a:r>
                        <a:rPr lang="pt-PT" sz="1400" b="1" dirty="0">
                          <a:solidFill>
                            <a:srgbClr val="002060"/>
                          </a:solidFill>
                          <a:latin typeface="Cambria"/>
                          <a:ea typeface="Times New Roman"/>
                          <a:cs typeface="Times New Roman"/>
                        </a:rPr>
                        <a:t>(as) é essencial para o sistema imunitário e absorção do ferro?</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pic>
        <p:nvPicPr>
          <p:cNvPr id="6" name="irc_mi" descr="Resultado de imagem para vitaminas">
            <a:hlinkClick r:id="rId5"/>
          </p:cNvPr>
          <p:cNvPicPr/>
          <p:nvPr/>
        </p:nvPicPr>
        <p:blipFill>
          <a:blip r:embed="rId6" cstate="print"/>
          <a:srcRect/>
          <a:stretch>
            <a:fillRect/>
          </a:stretch>
        </p:blipFill>
        <p:spPr bwMode="auto">
          <a:xfrm>
            <a:off x="3657600" y="1219200"/>
            <a:ext cx="5257800" cy="5334000"/>
          </a:xfrm>
          <a:prstGeom prst="rect">
            <a:avLst/>
          </a:prstGeom>
          <a:blipFill>
            <a:blip r:embed="rId4" cstate="print"/>
            <a:tile tx="0" ty="0" sx="100000" sy="100000" flip="none" algn="tl"/>
          </a:blipFill>
          <a:ln w="9525">
            <a:gradFill flip="none" rotWithShape="1">
              <a:gsLst>
                <a:gs pos="5100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rect">
                <a:fillToRect l="100000" t="100000"/>
              </a:path>
              <a:tileRect r="-100000" b="-100000"/>
            </a:gradFill>
            <a:miter lim="800000"/>
            <a:headEnd/>
            <a:tailEnd/>
          </a:ln>
          <a:effectLst>
            <a:innerShdw blurRad="63500" dist="50800" dir="18900000">
              <a:srgbClr val="FF0000">
                <a:alpha val="50000"/>
              </a:srgbClr>
            </a:innerShdw>
          </a:effectLst>
        </p:spPr>
      </p:pic>
      <p:sp>
        <p:nvSpPr>
          <p:cNvPr id="7" name="CaixaDeTexto 6"/>
          <p:cNvSpPr txBox="1"/>
          <p:nvPr/>
        </p:nvSpPr>
        <p:spPr>
          <a:xfrm>
            <a:off x="762000" y="228600"/>
            <a:ext cx="8153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Apresentação dos gráficos (Vitaminas)</a:t>
            </a:r>
            <a:endParaRPr lang="pt-P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CaixaDeTexto 3"/>
          <p:cNvSpPr txBox="1"/>
          <p:nvPr/>
        </p:nvSpPr>
        <p:spPr>
          <a:xfrm>
            <a:off x="762000" y="228600"/>
            <a:ext cx="8153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Apresentação dos gráficos (minerais)</a:t>
            </a:r>
            <a:endParaRPr lang="pt-P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Gráfico 2"/>
          <p:cNvGraphicFramePr/>
          <p:nvPr/>
        </p:nvGraphicFramePr>
        <p:xfrm>
          <a:off x="228600" y="1295400"/>
          <a:ext cx="2790825"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a 4"/>
          <p:cNvGraphicFramePr>
            <a:graphicFrameLocks noGrp="1"/>
          </p:cNvGraphicFramePr>
          <p:nvPr/>
        </p:nvGraphicFramePr>
        <p:xfrm>
          <a:off x="381000" y="5943600"/>
          <a:ext cx="2590800" cy="672084"/>
        </p:xfrm>
        <a:graphic>
          <a:graphicData uri="http://schemas.openxmlformats.org/drawingml/2006/table">
            <a:tbl>
              <a:tblPr/>
              <a:tblGrid>
                <a:gridCol w="259080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Qual (quais) é (são) o (os) mineral (ais) em falta quando se tem anemia?</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graphicFrame>
        <p:nvGraphicFramePr>
          <p:cNvPr id="6" name="Gráfico 5"/>
          <p:cNvGraphicFramePr/>
          <p:nvPr/>
        </p:nvGraphicFramePr>
        <p:xfrm>
          <a:off x="3124200" y="1295400"/>
          <a:ext cx="2790825" cy="426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Tabela 6"/>
          <p:cNvGraphicFramePr>
            <a:graphicFrameLocks noGrp="1"/>
          </p:cNvGraphicFramePr>
          <p:nvPr/>
        </p:nvGraphicFramePr>
        <p:xfrm>
          <a:off x="3276600" y="5715000"/>
          <a:ext cx="2590800" cy="896112"/>
        </p:xfrm>
        <a:graphic>
          <a:graphicData uri="http://schemas.openxmlformats.org/drawingml/2006/table">
            <a:tbl>
              <a:tblPr/>
              <a:tblGrid>
                <a:gridCol w="259080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Qual (quais) é (são) o (os) mineral (ais) que necessita de vitamina D para se absorvido?</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graphicFrame>
        <p:nvGraphicFramePr>
          <p:cNvPr id="8" name="Gráfico 7"/>
          <p:cNvGraphicFramePr/>
          <p:nvPr/>
        </p:nvGraphicFramePr>
        <p:xfrm>
          <a:off x="6096000" y="1295400"/>
          <a:ext cx="2838450" cy="4267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Tabela 8"/>
          <p:cNvGraphicFramePr>
            <a:graphicFrameLocks noGrp="1"/>
          </p:cNvGraphicFramePr>
          <p:nvPr/>
        </p:nvGraphicFramePr>
        <p:xfrm>
          <a:off x="6172200" y="6096000"/>
          <a:ext cx="2743200" cy="448056"/>
        </p:xfrm>
        <a:graphic>
          <a:graphicData uri="http://schemas.openxmlformats.org/drawingml/2006/table">
            <a:tbl>
              <a:tblPr/>
              <a:tblGrid>
                <a:gridCol w="2743200"/>
              </a:tblGrid>
              <a:tr h="0">
                <a:tc>
                  <a:txBody>
                    <a:bodyPr/>
                    <a:lstStyle/>
                    <a:p>
                      <a:pPr algn="r">
                        <a:lnSpc>
                          <a:spcPct val="105000"/>
                        </a:lnSpc>
                        <a:spcAft>
                          <a:spcPts val="0"/>
                        </a:spcAft>
                      </a:pPr>
                      <a:r>
                        <a:rPr lang="pt-PT" sz="1400" b="1" dirty="0">
                          <a:solidFill>
                            <a:srgbClr val="002060"/>
                          </a:solidFill>
                          <a:latin typeface="Cambria"/>
                          <a:ea typeface="Times New Roman"/>
                          <a:cs typeface="Times New Roman"/>
                        </a:rPr>
                        <a:t>Qual é (são) o (os) mineral (ais) que ajuda a prevenir cãibras?</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4" name="Gráfico 3"/>
          <p:cNvGraphicFramePr/>
          <p:nvPr/>
        </p:nvGraphicFramePr>
        <p:xfrm>
          <a:off x="228600" y="1447800"/>
          <a:ext cx="28575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CaixaDeTexto 4"/>
          <p:cNvSpPr txBox="1"/>
          <p:nvPr/>
        </p:nvSpPr>
        <p:spPr>
          <a:xfrm>
            <a:off x="762000" y="228600"/>
            <a:ext cx="8153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Apresentação dos gráficos (minerais)</a:t>
            </a:r>
            <a:endParaRPr lang="pt-P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6" name="Gráfico 5"/>
          <p:cNvGraphicFramePr/>
          <p:nvPr/>
        </p:nvGraphicFramePr>
        <p:xfrm>
          <a:off x="3200400" y="1447801"/>
          <a:ext cx="2857500" cy="42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nvGraphicFramePr>
        <p:xfrm>
          <a:off x="6248400" y="1447801"/>
          <a:ext cx="2743200" cy="426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ela 7"/>
          <p:cNvGraphicFramePr>
            <a:graphicFrameLocks noGrp="1"/>
          </p:cNvGraphicFramePr>
          <p:nvPr/>
        </p:nvGraphicFramePr>
        <p:xfrm>
          <a:off x="304800" y="6019800"/>
          <a:ext cx="2743200" cy="672084"/>
        </p:xfrm>
        <a:graphic>
          <a:graphicData uri="http://schemas.openxmlformats.org/drawingml/2006/table">
            <a:tbl>
              <a:tblPr/>
              <a:tblGrid>
                <a:gridCol w="274320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Qual (quais) é (são) o (os) mineral (ais) mais abundante nos ossos?</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6"/>
                      <a:tile tx="0" ty="0" sx="100000" sy="100000" flip="none" algn="tl"/>
                    </a:blipFill>
                  </a:tcPr>
                </a:tc>
              </a:tr>
            </a:tbl>
          </a:graphicData>
        </a:graphic>
      </p:graphicFrame>
      <p:graphicFrame>
        <p:nvGraphicFramePr>
          <p:cNvPr id="9" name="Tabela 8"/>
          <p:cNvGraphicFramePr>
            <a:graphicFrameLocks noGrp="1"/>
          </p:cNvGraphicFramePr>
          <p:nvPr/>
        </p:nvGraphicFramePr>
        <p:xfrm>
          <a:off x="3352800" y="6096000"/>
          <a:ext cx="2819400" cy="448056"/>
        </p:xfrm>
        <a:graphic>
          <a:graphicData uri="http://schemas.openxmlformats.org/drawingml/2006/table">
            <a:tbl>
              <a:tblPr/>
              <a:tblGrid>
                <a:gridCol w="281940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Qual é (são) o (os) mineral (ais) mais abundante no sangue?</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6"/>
                      <a:tile tx="0" ty="0" sx="100000" sy="100000" flip="none" algn="tl"/>
                    </a:blipFill>
                  </a:tcPr>
                </a:tc>
              </a:tr>
            </a:tbl>
          </a:graphicData>
        </a:graphic>
      </p:graphicFrame>
      <p:graphicFrame>
        <p:nvGraphicFramePr>
          <p:cNvPr id="10" name="Tabela 9"/>
          <p:cNvGraphicFramePr>
            <a:graphicFrameLocks noGrp="1"/>
          </p:cNvGraphicFramePr>
          <p:nvPr/>
        </p:nvGraphicFramePr>
        <p:xfrm>
          <a:off x="6400800" y="5943599"/>
          <a:ext cx="2514600" cy="896112"/>
        </p:xfrm>
        <a:graphic>
          <a:graphicData uri="http://schemas.openxmlformats.org/drawingml/2006/table">
            <a:tbl>
              <a:tblPr/>
              <a:tblGrid>
                <a:gridCol w="2514600"/>
              </a:tblGrid>
              <a:tr h="563880">
                <a:tc>
                  <a:txBody>
                    <a:bodyPr/>
                    <a:lstStyle/>
                    <a:p>
                      <a:pPr algn="just">
                        <a:lnSpc>
                          <a:spcPct val="105000"/>
                        </a:lnSpc>
                        <a:spcAft>
                          <a:spcPts val="0"/>
                        </a:spcAft>
                      </a:pPr>
                      <a:r>
                        <a:rPr lang="pt-PT" sz="1400" b="1" dirty="0">
                          <a:solidFill>
                            <a:srgbClr val="002060"/>
                          </a:solidFill>
                          <a:latin typeface="Cambria"/>
                          <a:ea typeface="Times New Roman"/>
                          <a:cs typeface="Times New Roman"/>
                        </a:rPr>
                        <a:t>Qual (quais) é (são) o (os) mineral (ais) essencial para regeneração da pele e outros tecidos?</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6"/>
                      <a:tile tx="0" ty="0" sx="100000" sy="100000" flip="none" algn="tl"/>
                    </a:blipFill>
                  </a:tcPr>
                </a:tc>
              </a:tr>
            </a:tbl>
          </a:graphicData>
        </a:graphic>
      </p:graphicFrame>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CaixaDeTexto 3"/>
          <p:cNvSpPr txBox="1"/>
          <p:nvPr/>
        </p:nvSpPr>
        <p:spPr>
          <a:xfrm>
            <a:off x="762000" y="228600"/>
            <a:ext cx="8153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Apresentação dos gráficos (minerais)</a:t>
            </a:r>
            <a:endParaRPr lang="pt-P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5" name="Gráfico 4"/>
          <p:cNvGraphicFramePr/>
          <p:nvPr/>
        </p:nvGraphicFramePr>
        <p:xfrm>
          <a:off x="152400" y="990600"/>
          <a:ext cx="2924175"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a 5"/>
          <p:cNvGraphicFramePr>
            <a:graphicFrameLocks noGrp="1"/>
          </p:cNvGraphicFramePr>
          <p:nvPr/>
        </p:nvGraphicFramePr>
        <p:xfrm>
          <a:off x="152400" y="5715000"/>
          <a:ext cx="2819400" cy="896112"/>
        </p:xfrm>
        <a:graphic>
          <a:graphicData uri="http://schemas.openxmlformats.org/drawingml/2006/table">
            <a:tbl>
              <a:tblPr/>
              <a:tblGrid>
                <a:gridCol w="281940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Qual (quais) é (são) o (os) mineral (ais) essencial para o transporte do oxigénio no sangue?</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graphicFrame>
        <p:nvGraphicFramePr>
          <p:cNvPr id="7" name="Gráfico 6"/>
          <p:cNvGraphicFramePr/>
          <p:nvPr/>
        </p:nvGraphicFramePr>
        <p:xfrm>
          <a:off x="3200400" y="990600"/>
          <a:ext cx="2924175" cy="4343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ela 7"/>
          <p:cNvGraphicFramePr>
            <a:graphicFrameLocks noGrp="1"/>
          </p:cNvGraphicFramePr>
          <p:nvPr/>
        </p:nvGraphicFramePr>
        <p:xfrm>
          <a:off x="3352800" y="5715000"/>
          <a:ext cx="2743200" cy="672084"/>
        </p:xfrm>
        <a:graphic>
          <a:graphicData uri="http://schemas.openxmlformats.org/drawingml/2006/table">
            <a:tbl>
              <a:tblPr/>
              <a:tblGrid>
                <a:gridCol w="2743200"/>
              </a:tblGrid>
              <a:tr h="0">
                <a:tc>
                  <a:txBody>
                    <a:bodyPr/>
                    <a:lstStyle/>
                    <a:p>
                      <a:pPr algn="r">
                        <a:lnSpc>
                          <a:spcPct val="105000"/>
                        </a:lnSpc>
                        <a:spcAft>
                          <a:spcPts val="0"/>
                        </a:spcAft>
                      </a:pPr>
                      <a:r>
                        <a:rPr lang="pt-PT" sz="1400" b="1" dirty="0">
                          <a:solidFill>
                            <a:srgbClr val="002060"/>
                          </a:solidFill>
                          <a:latin typeface="Cambria"/>
                          <a:ea typeface="Times New Roman"/>
                          <a:cs typeface="Times New Roman"/>
                        </a:rPr>
                        <a:t>Qual (quais) é (são) o (os) mineral (ais) essencial para a contração muscular</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graphicFrame>
        <p:nvGraphicFramePr>
          <p:cNvPr id="9" name="Gráfico 8"/>
          <p:cNvGraphicFramePr/>
          <p:nvPr/>
        </p:nvGraphicFramePr>
        <p:xfrm>
          <a:off x="6248400" y="990600"/>
          <a:ext cx="2695575" cy="4343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ela 9"/>
          <p:cNvGraphicFramePr>
            <a:graphicFrameLocks noGrp="1"/>
          </p:cNvGraphicFramePr>
          <p:nvPr/>
        </p:nvGraphicFramePr>
        <p:xfrm>
          <a:off x="6400800" y="5715000"/>
          <a:ext cx="2514600" cy="672084"/>
        </p:xfrm>
        <a:graphic>
          <a:graphicData uri="http://schemas.openxmlformats.org/drawingml/2006/table">
            <a:tbl>
              <a:tblPr/>
              <a:tblGrid>
                <a:gridCol w="2514600"/>
              </a:tblGrid>
              <a:tr h="0">
                <a:tc>
                  <a:txBody>
                    <a:bodyPr/>
                    <a:lstStyle/>
                    <a:p>
                      <a:pPr algn="r">
                        <a:lnSpc>
                          <a:spcPct val="105000"/>
                        </a:lnSpc>
                        <a:spcAft>
                          <a:spcPts val="0"/>
                        </a:spcAft>
                      </a:pPr>
                      <a:r>
                        <a:rPr lang="pt-PT" sz="1400" b="1" dirty="0">
                          <a:solidFill>
                            <a:srgbClr val="002060"/>
                          </a:solidFill>
                          <a:latin typeface="Cambria"/>
                          <a:ea typeface="Times New Roman"/>
                          <a:cs typeface="Times New Roman"/>
                        </a:rPr>
                        <a:t>Qual (quais) é (são) o (os) mineral (ais) essencial para o crescimento?</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4" name="Gráfico 3"/>
          <p:cNvGraphicFramePr/>
          <p:nvPr/>
        </p:nvGraphicFramePr>
        <p:xfrm>
          <a:off x="228600" y="1066800"/>
          <a:ext cx="18288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a 4"/>
          <p:cNvGraphicFramePr>
            <a:graphicFrameLocks noGrp="1"/>
          </p:cNvGraphicFramePr>
          <p:nvPr/>
        </p:nvGraphicFramePr>
        <p:xfrm>
          <a:off x="304800" y="4953000"/>
          <a:ext cx="1676400" cy="1568196"/>
        </p:xfrm>
        <a:graphic>
          <a:graphicData uri="http://schemas.openxmlformats.org/drawingml/2006/table">
            <a:tbl>
              <a:tblPr/>
              <a:tblGrid>
                <a:gridCol w="1676400"/>
              </a:tblGrid>
              <a:tr h="0">
                <a:tc>
                  <a:txBody>
                    <a:bodyPr/>
                    <a:lstStyle/>
                    <a:p>
                      <a:pPr algn="just">
                        <a:lnSpc>
                          <a:spcPct val="105000"/>
                        </a:lnSpc>
                        <a:spcAft>
                          <a:spcPts val="0"/>
                        </a:spcAft>
                      </a:pPr>
                      <a:r>
                        <a:rPr lang="pt-PT" sz="1400" b="1" dirty="0">
                          <a:solidFill>
                            <a:srgbClr val="002060"/>
                          </a:solidFill>
                          <a:latin typeface="Cambria"/>
                          <a:ea typeface="Times New Roman"/>
                          <a:cs typeface="Times New Roman"/>
                        </a:rPr>
                        <a:t>Qual (quais) é (são) o (os) mineral (ais) essencial para obtenção de energia no organismo?</a:t>
                      </a:r>
                    </a:p>
                  </a:txBody>
                  <a:tcPr marL="68580" marR="68580" marT="0" marB="0">
                    <a:lnL w="57150" cap="flat" cmpd="dbl" algn="ctr">
                      <a:solidFill>
                        <a:srgbClr val="808080"/>
                      </a:solidFill>
                      <a:prstDash val="solid"/>
                      <a:round/>
                      <a:headEnd type="none" w="med" len="med"/>
                      <a:tailEnd type="none" w="med" len="med"/>
                    </a:lnL>
                    <a:lnR w="57150" cap="flat" cmpd="dbl" algn="ctr">
                      <a:solidFill>
                        <a:srgbClr val="808080"/>
                      </a:solidFill>
                      <a:prstDash val="solid"/>
                      <a:round/>
                      <a:headEnd type="none" w="med" len="med"/>
                      <a:tailEnd type="none" w="med" len="med"/>
                    </a:lnR>
                    <a:lnT w="57150" cap="flat" cmpd="dbl" algn="ctr">
                      <a:solidFill>
                        <a:srgbClr val="808080"/>
                      </a:solidFill>
                      <a:prstDash val="solid"/>
                      <a:round/>
                      <a:headEnd type="none" w="med" len="med"/>
                      <a:tailEnd type="none" w="med" len="med"/>
                    </a:lnT>
                    <a:lnB w="57150" cap="flat" cmpd="dbl" algn="ctr">
                      <a:solidFill>
                        <a:srgbClr val="808080"/>
                      </a:solidFill>
                      <a:prstDash val="solid"/>
                      <a:round/>
                      <a:headEnd type="none" w="med" len="med"/>
                      <a:tailEnd type="none" w="med" len="med"/>
                    </a:lnB>
                    <a:blipFill>
                      <a:blip r:embed="rId4"/>
                      <a:tile tx="0" ty="0" sx="100000" sy="100000" flip="none" algn="tl"/>
                    </a:blipFill>
                  </a:tcPr>
                </a:tc>
              </a:tr>
            </a:tbl>
          </a:graphicData>
        </a:graphic>
      </p:graphicFrame>
      <p:pic>
        <p:nvPicPr>
          <p:cNvPr id="6" name="Imagem 5" descr="http://www.rioeduca.net/admin/_m2brupload/_fck/mariadelf/20121211212645.png"/>
          <p:cNvPicPr/>
          <p:nvPr/>
        </p:nvPicPr>
        <p:blipFill>
          <a:blip r:embed="rId5" cstate="print"/>
          <a:srcRect/>
          <a:stretch>
            <a:fillRect/>
          </a:stretch>
        </p:blipFill>
        <p:spPr bwMode="auto">
          <a:xfrm>
            <a:off x="2133600" y="914400"/>
            <a:ext cx="6781800" cy="5510212"/>
          </a:xfrm>
          <a:prstGeom prst="rect">
            <a:avLst/>
          </a:prstGeom>
          <a:noFill/>
          <a:ln w="9525" cmpd="dbl">
            <a:solidFill>
              <a:srgbClr val="FF0000"/>
            </a:solidFill>
            <a:prstDash val="sysDot"/>
            <a:miter lim="800000"/>
            <a:headEnd/>
            <a:tailEnd/>
          </a:ln>
          <a:effectLst>
            <a:outerShdw blurRad="50800" dist="38100" dir="10800000" algn="r" rotWithShape="0">
              <a:srgbClr val="FF0000">
                <a:alpha val="40000"/>
              </a:srgbClr>
            </a:outerShdw>
          </a:effectLst>
        </p:spPr>
      </p:pic>
      <p:sp>
        <p:nvSpPr>
          <p:cNvPr id="7" name="CaixaDeTexto 6"/>
          <p:cNvSpPr txBox="1"/>
          <p:nvPr/>
        </p:nvSpPr>
        <p:spPr>
          <a:xfrm>
            <a:off x="762000" y="228600"/>
            <a:ext cx="8153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Apresentação dos gráficos (minerais)</a:t>
            </a:r>
            <a:endParaRPr lang="pt-P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638800" y="304800"/>
            <a:ext cx="3200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conclusão</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ângulo 6"/>
          <p:cNvSpPr/>
          <p:nvPr/>
        </p:nvSpPr>
        <p:spPr>
          <a:xfrm>
            <a:off x="609600" y="1066800"/>
            <a:ext cx="8001000" cy="5262979"/>
          </a:xfrm>
          <a:prstGeom prst="rect">
            <a:avLst/>
          </a:prstGeom>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spAutoFit/>
          </a:bodyPr>
          <a:lstStyle/>
          <a:p>
            <a:pPr lvl="0" algn="just" fontAlgn="base">
              <a:spcBef>
                <a:spcPct val="0"/>
              </a:spcBef>
              <a:spcAft>
                <a:spcPct val="0"/>
              </a:spcAft>
            </a:pPr>
            <a:r>
              <a:rPr lang="pt-PT" sz="1600" b="1" dirty="0" smtClean="0">
                <a:solidFill>
                  <a:srgbClr val="C00000"/>
                </a:solidFill>
                <a:latin typeface="Calibri" pitchFamily="34" charset="0"/>
                <a:ea typeface="Times New Roman" pitchFamily="18" charset="0"/>
                <a:cs typeface="Calibri" pitchFamily="34" charset="0"/>
              </a:rPr>
              <a:t>     Com este, observa-se um facto curioso, em que há uma relação inadequada entre quem toma suplementos alimentares e o conhecimentos em relação a estes que o próprio mostra ter, ou seja, tomam suplementos, mas não sabem para que estes servem, não sabem a função destes no organismo. O que leva-me a crer que, de facto há muita influência exterior nestes casos, e isto considero irresponsável por parte dos que tomam SA. Por outro lado mostra preocupação por parte dos mais jovens em suplementar-se. Assim certamente a informação faz falta no sentido de sensibilizar quem não toma, esclarecer quem tem dúvidas e ajudar a todos de forma geral. </a:t>
            </a:r>
          </a:p>
          <a:p>
            <a:pPr lvl="0" algn="just" fontAlgn="base">
              <a:spcBef>
                <a:spcPct val="0"/>
              </a:spcBef>
              <a:spcAft>
                <a:spcPct val="0"/>
              </a:spcAft>
            </a:pPr>
            <a:endParaRPr lang="pt-PT" sz="1600" b="1" dirty="0" smtClean="0">
              <a:solidFill>
                <a:srgbClr val="C00000"/>
              </a:solidFill>
              <a:latin typeface="Calibri" pitchFamily="34" charset="0"/>
              <a:cs typeface="Calibri" pitchFamily="34" charset="0"/>
            </a:endParaRPr>
          </a:p>
          <a:p>
            <a:pPr lvl="0" algn="just" eaLnBrk="0" fontAlgn="base" hangingPunct="0">
              <a:spcBef>
                <a:spcPct val="0"/>
              </a:spcBef>
              <a:spcAft>
                <a:spcPct val="0"/>
              </a:spcAft>
            </a:pPr>
            <a:r>
              <a:rPr lang="pt-PT" sz="1600" b="1" dirty="0" smtClean="0">
                <a:solidFill>
                  <a:srgbClr val="C00000"/>
                </a:solidFill>
                <a:latin typeface="Calibri" pitchFamily="34" charset="0"/>
                <a:ea typeface="Times New Roman" pitchFamily="18" charset="0"/>
                <a:cs typeface="Calibri" pitchFamily="34" charset="0"/>
              </a:rPr>
              <a:t>Sabe se que nem tudo o que diz ser natural é bom e desprovido de risco. E que mesmo as vitaminas e minerais que se podem obter naturalmente da dieta alimentar, quando ingeridos em excesso ou em certos momentos patológicos, não são benéficos e podem causar dano ao organismo. </a:t>
            </a:r>
          </a:p>
          <a:p>
            <a:pPr lvl="0" algn="just" eaLnBrk="0" fontAlgn="base" hangingPunct="0">
              <a:spcBef>
                <a:spcPct val="0"/>
              </a:spcBef>
              <a:spcAft>
                <a:spcPct val="0"/>
              </a:spcAft>
            </a:pPr>
            <a:endParaRPr lang="pt-PT" sz="1600" b="1" dirty="0" smtClean="0">
              <a:solidFill>
                <a:srgbClr val="C00000"/>
              </a:solidFill>
              <a:latin typeface="Calibri" pitchFamily="34" charset="0"/>
              <a:ea typeface="Times New Roman" pitchFamily="18" charset="0"/>
              <a:cs typeface="Calibri" pitchFamily="34" charset="0"/>
            </a:endParaRPr>
          </a:p>
          <a:p>
            <a:pPr lvl="0" algn="just" eaLnBrk="0" fontAlgn="base" hangingPunct="0">
              <a:spcBef>
                <a:spcPct val="0"/>
              </a:spcBef>
              <a:spcAft>
                <a:spcPct val="0"/>
              </a:spcAft>
            </a:pPr>
            <a:r>
              <a:rPr lang="pt-PT" sz="1600" b="1" dirty="0" smtClean="0">
                <a:solidFill>
                  <a:srgbClr val="C00000"/>
                </a:solidFill>
                <a:latin typeface="Calibri" pitchFamily="34" charset="0"/>
                <a:ea typeface="Times New Roman" pitchFamily="18" charset="0"/>
                <a:cs typeface="Calibri" pitchFamily="34" charset="0"/>
              </a:rPr>
              <a:t>Ao mesmo tempo, existem vários compostos utilizados em Suplementos Alimentares cuja segurança e efeitos adversos a longo prazo ainda não foram estipulados, devido à sua introdução recente no mercado. Muitos dos estudos foram realizados apenas por tempo reduzido, não se sabendo ao certo o seu efeito quando consumido durante anos consecutivos, as mulheres são geralmente mais preocupadas e tentam suprir com os SA, mas há muita falta de informação que leva a uma suplementação irresponsável e as vezes o quando reverte, o que seria com o intuito de ajudar, acaba por prejudicar. </a:t>
            </a:r>
            <a:endParaRPr lang="pt-PT" sz="1600" b="1" dirty="0" smtClean="0">
              <a:solidFill>
                <a:srgbClr val="C00000"/>
              </a:solidFill>
              <a:latin typeface="Calibri" pitchFamily="34" charset="0"/>
              <a:cs typeface="Calibri"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410200" y="304800"/>
            <a:ext cx="3429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bibliografia</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ângulo 7"/>
          <p:cNvSpPr/>
          <p:nvPr/>
        </p:nvSpPr>
        <p:spPr>
          <a:xfrm>
            <a:off x="609600" y="1295400"/>
            <a:ext cx="7772400" cy="4662815"/>
          </a:xfrm>
          <a:prstGeom prst="rect">
            <a:avLst/>
          </a:prstGeom>
        </p:spPr>
        <p:txBody>
          <a:bodyPr wrap="square">
            <a:spAutoFit/>
          </a:bodyPr>
          <a:lstStyle/>
          <a:p>
            <a:pPr lvl="0" fontAlgn="base">
              <a:spcBef>
                <a:spcPct val="0"/>
              </a:spcBef>
              <a:spcAft>
                <a:spcPct val="0"/>
              </a:spcAft>
            </a:pPr>
            <a:r>
              <a:rPr lang="en-US" sz="1100" i="1" dirty="0" smtClean="0">
                <a:latin typeface="Calibri" pitchFamily="34" charset="0"/>
                <a:ea typeface="Times New Roman" pitchFamily="18" charset="0"/>
                <a:cs typeface="Calibri" pitchFamily="34" charset="0"/>
              </a:rPr>
              <a:t>1. Waris Q., Z. A. S., I.  A., S. L.  (2011). Knowledge, Attitude and Practice of Vitamin Supplementation among Patients visiting Out-Patient Physicians in a Teaching Hospital in Karachi:Received: 12 Oct 2011 / Accepted: 19 Dec 2011</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2. A Behind the Headlines report June (2011). Supplements Who needs them?</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3. Sovianne </a:t>
            </a:r>
            <a:r>
              <a:rPr lang="en-US" sz="1100" i="1" dirty="0" err="1" smtClean="0">
                <a:latin typeface="Calibri" pitchFamily="34" charset="0"/>
                <a:ea typeface="Times New Roman" pitchFamily="18" charset="0"/>
                <a:cs typeface="Calibri" pitchFamily="34" charset="0"/>
              </a:rPr>
              <a:t>ter</a:t>
            </a:r>
            <a:r>
              <a:rPr lang="en-US" sz="1100" i="1" dirty="0" smtClean="0">
                <a:latin typeface="Calibri" pitchFamily="34" charset="0"/>
                <a:ea typeface="Times New Roman" pitchFamily="18" charset="0"/>
                <a:cs typeface="Calibri" pitchFamily="34" charset="0"/>
              </a:rPr>
              <a:t> </a:t>
            </a:r>
            <a:r>
              <a:rPr lang="en-US" sz="1100" i="1" dirty="0" err="1" smtClean="0">
                <a:latin typeface="Calibri" pitchFamily="34" charset="0"/>
                <a:ea typeface="Times New Roman" pitchFamily="18" charset="0"/>
                <a:cs typeface="Calibri" pitchFamily="34" charset="0"/>
              </a:rPr>
              <a:t>Bor</a:t>
            </a:r>
            <a:r>
              <a:rPr lang="en-US" sz="1100" i="1" dirty="0" smtClean="0">
                <a:latin typeface="Calibri" pitchFamily="34" charset="0"/>
                <a:ea typeface="Times New Roman" pitchFamily="18" charset="0"/>
                <a:cs typeface="Calibri" pitchFamily="34" charset="0"/>
              </a:rPr>
              <a:t>, B., S. V.1, J. H., D. M. M., </a:t>
            </a:r>
            <a:r>
              <a:rPr lang="en-US" sz="1100" i="1" dirty="0" err="1" smtClean="0">
                <a:latin typeface="Calibri" pitchFamily="34" charset="0"/>
                <a:ea typeface="Times New Roman" pitchFamily="18" charset="0"/>
                <a:cs typeface="Calibri" pitchFamily="34" charset="0"/>
              </a:rPr>
              <a:t>Jos</a:t>
            </a:r>
            <a:r>
              <a:rPr lang="en-US" sz="1100" i="1" dirty="0" smtClean="0">
                <a:latin typeface="Calibri" pitchFamily="34" charset="0"/>
                <a:ea typeface="Times New Roman" pitchFamily="18" charset="0"/>
                <a:cs typeface="Calibri" pitchFamily="34" charset="0"/>
              </a:rPr>
              <a:t> M. G. A. Y. C. L. and L. C. P. G. M. de G. (2015). Micronutrient intakes and potential inadequacies of community-dwelling older adults:  systematic review (2015).</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4. </a:t>
            </a:r>
            <a:r>
              <a:rPr lang="en-US" sz="1100" i="1" dirty="0" err="1" smtClean="0">
                <a:latin typeface="Calibri" pitchFamily="34" charset="0"/>
                <a:ea typeface="Times New Roman" pitchFamily="18" charset="0"/>
                <a:cs typeface="Calibri" pitchFamily="34" charset="0"/>
              </a:rPr>
              <a:t>Janina</a:t>
            </a:r>
            <a:r>
              <a:rPr lang="en-US" sz="1100" i="1" dirty="0" smtClean="0">
                <a:latin typeface="Calibri" pitchFamily="34" charset="0"/>
                <a:ea typeface="Times New Roman" pitchFamily="18" charset="0"/>
                <a:cs typeface="Calibri" pitchFamily="34" charset="0"/>
              </a:rPr>
              <a:t> </a:t>
            </a:r>
            <a:r>
              <a:rPr lang="en-US" sz="1100" i="1" dirty="0" err="1" smtClean="0">
                <a:latin typeface="Calibri" pitchFamily="34" charset="0"/>
                <a:ea typeface="Times New Roman" pitchFamily="18" charset="0"/>
                <a:cs typeface="Calibri" pitchFamily="34" charset="0"/>
              </a:rPr>
              <a:t>Willers</a:t>
            </a:r>
            <a:r>
              <a:rPr lang="en-US" sz="1100" i="1" dirty="0" smtClean="0">
                <a:latin typeface="Calibri" pitchFamily="34" charset="0"/>
                <a:ea typeface="Times New Roman" pitchFamily="18" charset="0"/>
                <a:cs typeface="Calibri" pitchFamily="34" charset="0"/>
              </a:rPr>
              <a:t>, M. H., N. B., A. H.(2015). Intake of Minerals from Food Supplements in a German Population—A Nationwide  Survey: </a:t>
            </a: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Received 13 January 2015; accepted 31 January 2015; published 4 February 2015.</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5. The Joseph B. Martin Conference Center Harvard Medical School 77 Avenue Louis Pasteur Boston, MA (2015. Food and Vitamins and Supplements! Oh My! Demystifying nutrition: the value of food, vitamins and supplements: Tuesday, March 5, 2013  6:00-7:30 p.m.</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pt-PT" sz="1100" i="1" dirty="0" smtClean="0">
                <a:latin typeface="Calibri" pitchFamily="34" charset="0"/>
                <a:ea typeface="Times New Roman" pitchFamily="18" charset="0"/>
                <a:cs typeface="Calibri" pitchFamily="34" charset="0"/>
              </a:rPr>
              <a:t>6. Mónica Sousa, M. J. F., P. C., J. S., P.M., V.H. T. (2016). </a:t>
            </a:r>
            <a:r>
              <a:rPr lang="en-US" sz="1100" i="1" dirty="0" smtClean="0">
                <a:latin typeface="Calibri" pitchFamily="34" charset="0"/>
                <a:ea typeface="Times New Roman" pitchFamily="18" charset="0"/>
                <a:cs typeface="Calibri" pitchFamily="34" charset="0"/>
              </a:rPr>
              <a:t>Nutritional supplements use in high-performance athletes is related with lower nutritional inadequacy from food: Received 19 September 2014; revised 18 November 2014; accepted 12 January 2015 Available online 30 April 2015.</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7. Food Safety Authority of Ireland Abbey Court Lower Abbey Street Dublin(2000). Recommendations for a national food and nutrition policy for older people.</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pt-PT" sz="1100" i="1" dirty="0" smtClean="0">
                <a:latin typeface="Calibri" pitchFamily="34" charset="0"/>
                <a:ea typeface="Times New Roman" pitchFamily="18" charset="0"/>
                <a:cs typeface="Calibri" pitchFamily="34" charset="0"/>
              </a:rPr>
              <a:t>8. Elisabete Pinto, H. B. </a:t>
            </a:r>
            <a:r>
              <a:rPr lang="pt-PT" sz="1100" i="1" dirty="0" err="1" smtClean="0">
                <a:latin typeface="Calibri" pitchFamily="34" charset="0"/>
                <a:ea typeface="Times New Roman" pitchFamily="18" charset="0"/>
                <a:cs typeface="Calibri" pitchFamily="34" charset="0"/>
              </a:rPr>
              <a:t>and</a:t>
            </a:r>
            <a:r>
              <a:rPr lang="pt-PT" sz="1100" i="1" dirty="0" smtClean="0">
                <a:latin typeface="Calibri" pitchFamily="34" charset="0"/>
                <a:ea typeface="Times New Roman" pitchFamily="18" charset="0"/>
                <a:cs typeface="Calibri" pitchFamily="34" charset="0"/>
              </a:rPr>
              <a:t> I. S. S.(2008). </a:t>
            </a:r>
            <a:r>
              <a:rPr lang="en-US" sz="1100" i="1" dirty="0" smtClean="0">
                <a:latin typeface="Calibri" pitchFamily="34" charset="0"/>
                <a:ea typeface="Times New Roman" pitchFamily="18" charset="0"/>
                <a:cs typeface="Calibri" pitchFamily="34" charset="0"/>
              </a:rPr>
              <a:t>Dietary intake and nutritional adequacy prior to conception and during pregnancy: a follow-up study in the north of </a:t>
            </a:r>
            <a:r>
              <a:rPr lang="en-US" sz="1100" i="1" dirty="0" err="1" smtClean="0">
                <a:latin typeface="Calibri" pitchFamily="34" charset="0"/>
                <a:ea typeface="Times New Roman" pitchFamily="18" charset="0"/>
                <a:cs typeface="Calibri" pitchFamily="34" charset="0"/>
              </a:rPr>
              <a:t>Portugal:Submitted</a:t>
            </a:r>
            <a:r>
              <a:rPr lang="en-US" sz="1100" i="1" dirty="0" smtClean="0">
                <a:latin typeface="Calibri" pitchFamily="34" charset="0"/>
                <a:ea typeface="Times New Roman" pitchFamily="18" charset="0"/>
                <a:cs typeface="Calibri" pitchFamily="34" charset="0"/>
              </a:rPr>
              <a:t> 29 January 2008: Accepted 16 July 2008: First published online 27 August 2008.</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9. A. Spiro and J.L. </a:t>
            </a:r>
            <a:r>
              <a:rPr lang="en-US" sz="1100" i="1" dirty="0" err="1" smtClean="0">
                <a:latin typeface="Calibri" pitchFamily="34" charset="0"/>
                <a:ea typeface="Times New Roman" pitchFamily="18" charset="0"/>
                <a:cs typeface="Calibri" pitchFamily="34" charset="0"/>
              </a:rPr>
              <a:t>Buttriss</a:t>
            </a:r>
            <a:r>
              <a:rPr lang="en-US" sz="1100" i="1" dirty="0" smtClean="0">
                <a:latin typeface="Calibri" pitchFamily="34" charset="0"/>
                <a:ea typeface="Times New Roman" pitchFamily="18" charset="0"/>
                <a:cs typeface="Calibri" pitchFamily="34" charset="0"/>
              </a:rPr>
              <a:t> (2012).</a:t>
            </a:r>
            <a:r>
              <a:rPr lang="en-US" sz="1100" dirty="0" smtClean="0">
                <a:latin typeface="Calibri" pitchFamily="34" charset="0"/>
                <a:ea typeface="Times New Roman" pitchFamily="18" charset="0"/>
                <a:cs typeface="Calibri" pitchFamily="34" charset="0"/>
              </a:rPr>
              <a:t> </a:t>
            </a:r>
            <a:r>
              <a:rPr lang="en-US" sz="1100" i="1" dirty="0" smtClean="0">
                <a:latin typeface="Calibri" pitchFamily="34" charset="0"/>
                <a:ea typeface="Times New Roman" pitchFamily="18" charset="0"/>
                <a:cs typeface="Calibri" pitchFamily="34" charset="0"/>
              </a:rPr>
              <a:t>Vitamin D:An overview of vitamin D status and intake in Europe.</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pt-PT" sz="1100" i="1" dirty="0" smtClean="0">
                <a:latin typeface="Calibri" pitchFamily="34" charset="0"/>
                <a:ea typeface="Times New Roman" pitchFamily="18" charset="0"/>
                <a:cs typeface="Calibri" pitchFamily="34" charset="0"/>
              </a:rPr>
              <a:t>10. Nelson R. Tavares, A.  S., S. C., A. M, C,.R. (2014). </a:t>
            </a:r>
            <a:r>
              <a:rPr lang="en-US" sz="1100" i="1" dirty="0" smtClean="0">
                <a:latin typeface="Calibri" pitchFamily="34" charset="0"/>
                <a:ea typeface="Times New Roman" pitchFamily="18" charset="0"/>
                <a:cs typeface="Calibri" pitchFamily="34" charset="0"/>
              </a:rPr>
              <a:t>Zinc intake and serum levels in Portuguese women living in Lisbon area.</a:t>
            </a:r>
            <a:endParaRPr lang="en-US" sz="1100" dirty="0" smtClean="0">
              <a:latin typeface="Calibri" pitchFamily="34" charset="0"/>
              <a:cs typeface="Calibri"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410200" y="304800"/>
            <a:ext cx="3429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bibliografia</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ângulo 5"/>
          <p:cNvSpPr/>
          <p:nvPr/>
        </p:nvSpPr>
        <p:spPr>
          <a:xfrm>
            <a:off x="457200" y="1981200"/>
            <a:ext cx="8153400" cy="3308598"/>
          </a:xfrm>
          <a:prstGeom prst="rect">
            <a:avLst/>
          </a:prstGeom>
        </p:spPr>
        <p:txBody>
          <a:bodyPr wrap="square">
            <a:spAutoFit/>
          </a:bodyPr>
          <a:lstStyle/>
          <a:p>
            <a:pPr lvl="0" fontAlgn="base">
              <a:spcBef>
                <a:spcPct val="0"/>
              </a:spcBef>
              <a:spcAft>
                <a:spcPct val="0"/>
              </a:spcAft>
            </a:pPr>
            <a:r>
              <a:rPr lang="en-US" sz="1100" i="1" dirty="0" smtClean="0">
                <a:latin typeface="Calibri" pitchFamily="34" charset="0"/>
                <a:ea typeface="Times New Roman" pitchFamily="18" charset="0"/>
                <a:cs typeface="Calibri" pitchFamily="34" charset="0"/>
              </a:rPr>
              <a:t>11. Anna W., E. S., G.B., Z. C.(2014). The use of vitamin supplements among adults in Warsaw: is there any nutritional benefit?</a:t>
            </a:r>
          </a:p>
          <a:p>
            <a:pPr lvl="0" fontAlgn="base">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pt-PT" sz="1100" i="1" dirty="0" smtClean="0">
                <a:latin typeface="Calibri" pitchFamily="34" charset="0"/>
                <a:ea typeface="Times New Roman" pitchFamily="18" charset="0"/>
                <a:cs typeface="Calibri" pitchFamily="34" charset="0"/>
              </a:rPr>
              <a:t>12. </a:t>
            </a:r>
            <a:r>
              <a:rPr lang="pt-PT" sz="1100" i="1" dirty="0" err="1" smtClean="0">
                <a:latin typeface="Calibri" pitchFamily="34" charset="0"/>
                <a:ea typeface="Times New Roman" pitchFamily="18" charset="0"/>
                <a:cs typeface="Calibri" pitchFamily="34" charset="0"/>
              </a:rPr>
              <a:t>Nadège</a:t>
            </a:r>
            <a:r>
              <a:rPr lang="pt-PT" sz="1100" i="1" dirty="0" smtClean="0">
                <a:latin typeface="Calibri" pitchFamily="34" charset="0"/>
                <a:ea typeface="Times New Roman" pitchFamily="18" charset="0"/>
                <a:cs typeface="Calibri" pitchFamily="34" charset="0"/>
              </a:rPr>
              <a:t> D., P. M. V. (2014). </a:t>
            </a:r>
            <a:r>
              <a:rPr lang="en-US" sz="1100" i="1" dirty="0" smtClean="0">
                <a:latin typeface="Calibri" pitchFamily="34" charset="0"/>
                <a:ea typeface="Times New Roman" pitchFamily="18" charset="0"/>
                <a:cs typeface="Calibri" pitchFamily="34" charset="0"/>
              </a:rPr>
              <a:t>Multivitamins/</a:t>
            </a:r>
            <a:r>
              <a:rPr lang="en-US" sz="1100" i="1" dirty="0" err="1" smtClean="0">
                <a:latin typeface="Calibri" pitchFamily="34" charset="0"/>
                <a:ea typeface="Times New Roman" pitchFamily="18" charset="0"/>
                <a:cs typeface="Calibri" pitchFamily="34" charset="0"/>
              </a:rPr>
              <a:t>multiminerals</a:t>
            </a:r>
            <a:r>
              <a:rPr lang="en-US" sz="1100" i="1" dirty="0" smtClean="0">
                <a:latin typeface="Calibri" pitchFamily="34" charset="0"/>
                <a:ea typeface="Times New Roman" pitchFamily="18" charset="0"/>
                <a:cs typeface="Calibri" pitchFamily="34" charset="0"/>
              </a:rPr>
              <a:t> in Switzerland: not as good as it seems.</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pt-PT" sz="1100" i="1" dirty="0" smtClean="0">
                <a:latin typeface="Calibri" pitchFamily="34" charset="0"/>
                <a:ea typeface="Times New Roman" pitchFamily="18" charset="0"/>
                <a:cs typeface="Calibri" pitchFamily="34" charset="0"/>
              </a:rPr>
              <a:t>13. </a:t>
            </a:r>
            <a:r>
              <a:rPr lang="pt-PT" sz="1100" i="1" dirty="0" err="1" smtClean="0">
                <a:latin typeface="Calibri" pitchFamily="34" charset="0"/>
                <a:ea typeface="Times New Roman" pitchFamily="18" charset="0"/>
                <a:cs typeface="Calibri" pitchFamily="34" charset="0"/>
              </a:rPr>
              <a:t>Katarzyna</a:t>
            </a:r>
            <a:r>
              <a:rPr lang="pt-PT" sz="1100" i="1" dirty="0" smtClean="0">
                <a:latin typeface="Calibri" pitchFamily="34" charset="0"/>
                <a:ea typeface="Times New Roman" pitchFamily="18" charset="0"/>
                <a:cs typeface="Calibri" pitchFamily="34" charset="0"/>
              </a:rPr>
              <a:t> S., A. K., .J. K., M. H., K. P.-G.(2011). </a:t>
            </a:r>
            <a:r>
              <a:rPr lang="en-US" sz="1100" i="1" dirty="0" smtClean="0">
                <a:latin typeface="Calibri" pitchFamily="34" charset="0"/>
                <a:ea typeface="Times New Roman" pitchFamily="18" charset="0"/>
                <a:cs typeface="Calibri" pitchFamily="34" charset="0"/>
              </a:rPr>
              <a:t>Factors influencing on the Silesian university students’ decisions concerning purchasing of vitamin and mineral food supplements.</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14. Christina L. F. K., J. C., L. O. D., A. T., N. R.. (2015). Determinants of dietary supplement use – healthy individuals use dietary supplements.</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pt-PT" sz="1100" i="1" dirty="0" smtClean="0">
                <a:latin typeface="Calibri" pitchFamily="34" charset="0"/>
                <a:ea typeface="Times New Roman" pitchFamily="18" charset="0"/>
                <a:cs typeface="Calibri" pitchFamily="34" charset="0"/>
              </a:rPr>
              <a:t>15. Nuno M., T. R. H., A. G., K. D., J. C., J. C. M., M. S., W. L. W., C. J. S., T. B. L. K., C. J. A. J. A. (2016). </a:t>
            </a:r>
            <a:r>
              <a:rPr lang="en-US" sz="1100" i="1" dirty="0" smtClean="0">
                <a:latin typeface="Calibri" pitchFamily="34" charset="0"/>
                <a:ea typeface="Times New Roman" pitchFamily="18" charset="0"/>
                <a:cs typeface="Calibri" pitchFamily="34" charset="0"/>
              </a:rPr>
              <a:t>Micronutrient intake and food sources in the very old: analysis of the Newcastle 85+ Study.</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16. </a:t>
            </a:r>
            <a:r>
              <a:rPr lang="en-US" sz="1100" i="1" dirty="0" err="1" smtClean="0">
                <a:latin typeface="Calibri" pitchFamily="34" charset="0"/>
                <a:ea typeface="Times New Roman" pitchFamily="18" charset="0"/>
                <a:cs typeface="Calibri" pitchFamily="34" charset="0"/>
              </a:rPr>
              <a:t>Elżbieta</a:t>
            </a:r>
            <a:r>
              <a:rPr lang="en-US" sz="1100" i="1" dirty="0" smtClean="0">
                <a:latin typeface="Calibri" pitchFamily="34" charset="0"/>
                <a:ea typeface="Times New Roman" pitchFamily="18" charset="0"/>
                <a:cs typeface="Calibri" pitchFamily="34" charset="0"/>
              </a:rPr>
              <a:t> S., A. W. (2009). Evaluation of prevalence and magnitude of vitamins and minerals supplementation in polish population. </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17. </a:t>
            </a:r>
            <a:r>
              <a:rPr lang="en-US" sz="1100" i="1" dirty="0" err="1" smtClean="0">
                <a:latin typeface="Calibri" pitchFamily="34" charset="0"/>
                <a:ea typeface="Times New Roman" pitchFamily="18" charset="0"/>
                <a:cs typeface="Calibri" pitchFamily="34" charset="0"/>
              </a:rPr>
              <a:t>S.Schwab</a:t>
            </a:r>
            <a:r>
              <a:rPr lang="en-US" sz="1100" i="1" dirty="0" smtClean="0">
                <a:latin typeface="Calibri" pitchFamily="34" charset="0"/>
                <a:ea typeface="Times New Roman" pitchFamily="18" charset="0"/>
                <a:cs typeface="Calibri" pitchFamily="34" charset="0"/>
              </a:rPr>
              <a:t> ,M., S., F., H., P. T. (2014).The use of dietary supplements among older persons in southern Germany – results from the </a:t>
            </a:r>
            <a:r>
              <a:rPr lang="en-US" sz="1100" i="1" dirty="0" err="1" smtClean="0">
                <a:latin typeface="Calibri" pitchFamily="34" charset="0"/>
                <a:ea typeface="Times New Roman" pitchFamily="18" charset="0"/>
                <a:cs typeface="Calibri" pitchFamily="34" charset="0"/>
              </a:rPr>
              <a:t>kora</a:t>
            </a:r>
            <a:r>
              <a:rPr lang="en-US" sz="1100" i="1" dirty="0" smtClean="0">
                <a:latin typeface="Calibri" pitchFamily="34" charset="0"/>
                <a:ea typeface="Times New Roman" pitchFamily="18" charset="0"/>
                <a:cs typeface="Calibri" pitchFamily="34" charset="0"/>
              </a:rPr>
              <a:t>–age study.</a:t>
            </a:r>
          </a:p>
          <a:p>
            <a:pPr lvl="0" eaLnBrk="0" fontAlgn="base" hangingPunct="0">
              <a:spcBef>
                <a:spcPct val="0"/>
              </a:spcBef>
              <a:spcAft>
                <a:spcPct val="0"/>
              </a:spcAft>
            </a:pPr>
            <a:endParaRPr lang="pt-PT" sz="1100" dirty="0" smtClean="0">
              <a:latin typeface="Calibri" pitchFamily="34" charset="0"/>
              <a:cs typeface="Calibri" pitchFamily="34" charset="0"/>
            </a:endParaRPr>
          </a:p>
          <a:p>
            <a:pPr lvl="0" eaLnBrk="0" fontAlgn="base" hangingPunct="0">
              <a:spcBef>
                <a:spcPct val="0"/>
              </a:spcBef>
              <a:spcAft>
                <a:spcPct val="0"/>
              </a:spcAft>
            </a:pPr>
            <a:r>
              <a:rPr lang="en-US" sz="1100" i="1" dirty="0" smtClean="0">
                <a:latin typeface="Calibri" pitchFamily="34" charset="0"/>
                <a:ea typeface="Times New Roman" pitchFamily="18" charset="0"/>
                <a:cs typeface="Calibri" pitchFamily="34" charset="0"/>
              </a:rPr>
              <a:t>18. S. </a:t>
            </a:r>
            <a:r>
              <a:rPr lang="en-US" sz="1100" i="1" dirty="0" err="1" smtClean="0">
                <a:latin typeface="Calibri" pitchFamily="34" charset="0"/>
                <a:ea typeface="Times New Roman" pitchFamily="18" charset="0"/>
                <a:cs typeface="Calibri" pitchFamily="34" charset="0"/>
              </a:rPr>
              <a:t>Sette</a:t>
            </a:r>
            <a:r>
              <a:rPr lang="en-US" sz="1100" i="1" dirty="0" smtClean="0">
                <a:latin typeface="Calibri" pitchFamily="34" charset="0"/>
                <a:ea typeface="Times New Roman" pitchFamily="18" charset="0"/>
                <a:cs typeface="Calibri" pitchFamily="34" charset="0"/>
              </a:rPr>
              <a:t>, C.L. D., R.P., D. A., A. T., C. L., On Behalf of the INRAN-SCAI 2005-06 Study group. (2011). The </a:t>
            </a:r>
            <a:r>
              <a:rPr lang="en-US" sz="1100" i="1" dirty="0" err="1" smtClean="0">
                <a:latin typeface="Calibri" pitchFamily="34" charset="0"/>
                <a:ea typeface="Times New Roman" pitchFamily="18" charset="0"/>
                <a:cs typeface="Calibri" pitchFamily="34" charset="0"/>
              </a:rPr>
              <a:t>trirde</a:t>
            </a:r>
            <a:r>
              <a:rPr lang="en-US" sz="1100" i="1" dirty="0" smtClean="0">
                <a:latin typeface="Calibri" pitchFamily="34" charset="0"/>
                <a:ea typeface="Times New Roman" pitchFamily="18" charset="0"/>
                <a:cs typeface="Calibri" pitchFamily="34" charset="0"/>
              </a:rPr>
              <a:t> Italian National Food consumption survey INRAN-SCAI 2005-06- Part 1: Nutrients intakes in Italian. </a:t>
            </a:r>
            <a:endParaRPr lang="en-US" sz="1100" dirty="0" smtClean="0">
              <a:latin typeface="Calibri" pitchFamily="34" charset="0"/>
              <a:cs typeface="Calibri"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Resultado de imagem para suplementos alimentares">
            <a:hlinkClick r:id="rId3"/>
          </p:cNvPr>
          <p:cNvPicPr/>
          <p:nvPr/>
        </p:nvPicPr>
        <p:blipFill>
          <a:blip r:embed="rId4" cstate="print"/>
          <a:srcRect/>
          <a:stretch>
            <a:fillRect/>
          </a:stretch>
        </p:blipFill>
        <p:spPr bwMode="auto">
          <a:xfrm>
            <a:off x="381000" y="2209800"/>
            <a:ext cx="8458200" cy="4343400"/>
          </a:xfrm>
          <a:prstGeom prst="rect">
            <a:avLst/>
          </a:prstGeom>
          <a:noFill/>
          <a:ln w="9525">
            <a:noFill/>
            <a:miter lim="800000"/>
            <a:headEnd/>
            <a:tailEnd/>
          </a:ln>
        </p:spPr>
      </p:pic>
      <p:sp>
        <p:nvSpPr>
          <p:cNvPr id="5" name="CaixaDeTexto 4"/>
          <p:cNvSpPr txBox="1"/>
          <p:nvPr/>
        </p:nvSpPr>
        <p:spPr>
          <a:xfrm>
            <a:off x="381000" y="685800"/>
            <a:ext cx="8610600"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PT"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Grata pela atenção</a:t>
            </a:r>
            <a:endParaRPr lang="pt-PT"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457200" y="1524000"/>
            <a:ext cx="8229600"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eaLnBrk="0" fontAlgn="base" hangingPunct="0">
              <a:spcBef>
                <a:spcPct val="0"/>
              </a:spcBef>
              <a:spcAft>
                <a:spcPct val="0"/>
              </a:spcAft>
            </a:pPr>
            <a:r>
              <a:rPr lang="pt-PT" sz="2400" dirty="0" smtClean="0">
                <a:latin typeface="Calibri" pitchFamily="34" charset="0"/>
                <a:ea typeface="Arial Unicode MS" pitchFamily="34" charset="-128"/>
                <a:cs typeface="Calibri" pitchFamily="34" charset="0"/>
              </a:rPr>
              <a:t>Em primeiro lugar agradeço a Deus por ter saúde, aos meus familiares e colegas pelo apoio, minha inspiração, a minha filha. </a:t>
            </a:r>
          </a:p>
          <a:p>
            <a:pPr lvl="0" eaLnBrk="0" fontAlgn="base" hangingPunct="0">
              <a:spcBef>
                <a:spcPct val="0"/>
              </a:spcBef>
              <a:spcAft>
                <a:spcPct val="0"/>
              </a:spcAft>
            </a:pPr>
            <a:endParaRPr lang="pt-PT" sz="2400" dirty="0" smtClean="0">
              <a:latin typeface="Calibri" pitchFamily="34" charset="0"/>
              <a:cs typeface="Calibri" pitchFamily="34" charset="0"/>
            </a:endParaRPr>
          </a:p>
          <a:p>
            <a:pPr lvl="0" algn="just" eaLnBrk="0" fontAlgn="base" hangingPunct="0">
              <a:spcBef>
                <a:spcPct val="0"/>
              </a:spcBef>
              <a:spcAft>
                <a:spcPct val="0"/>
              </a:spcAft>
            </a:pPr>
            <a:r>
              <a:rPr lang="pt-PT" sz="2400" dirty="0" smtClean="0">
                <a:latin typeface="Calibri" pitchFamily="34" charset="0"/>
                <a:ea typeface="Arial Unicode MS" pitchFamily="34" charset="-128"/>
                <a:cs typeface="Calibri" pitchFamily="34" charset="0"/>
              </a:rPr>
              <a:t>Agradeço especialmente as minhas orientadoras interna, a Dr.ª Ana Cláudia Sousa e a Dr.ª. Ana Maria Pires, pela orientação em chegar a esta ideia de investigação aplicada, que de facto faz todo sentido e despertou em mim grande interesse e dedicação. O apoio das minhas professoras foi de facto crucial para que este pudesse ser feito, assim sou grata hoje e eternamente, afinal o conhecimento leva-se para toda a vida. </a:t>
            </a:r>
            <a:endParaRPr lang="pt-PT" sz="2400" dirty="0" smtClean="0">
              <a:latin typeface="Calibri" pitchFamily="34" charset="0"/>
              <a:cs typeface="Calibri" pitchFamily="34" charset="0"/>
            </a:endParaRPr>
          </a:p>
        </p:txBody>
      </p:sp>
      <p:sp>
        <p:nvSpPr>
          <p:cNvPr id="7" name="CaixaDeTexto 6"/>
          <p:cNvSpPr txBox="1"/>
          <p:nvPr/>
        </p:nvSpPr>
        <p:spPr>
          <a:xfrm>
            <a:off x="4343400" y="304800"/>
            <a:ext cx="4495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Agradecimentos</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7651" name="Picture 3" descr="Resultado de imagem para Agradecimentos">
            <a:hlinkClick r:id="rId3"/>
          </p:cNvPr>
          <p:cNvPicPr>
            <a:picLocks noChangeAspect="1" noChangeArrowheads="1"/>
          </p:cNvPicPr>
          <p:nvPr/>
        </p:nvPicPr>
        <p:blipFill>
          <a:blip r:embed="rId4" cstate="print"/>
          <a:srcRect/>
          <a:stretch>
            <a:fillRect/>
          </a:stretch>
        </p:blipFill>
        <p:spPr bwMode="auto">
          <a:xfrm rot="19757154">
            <a:off x="6723219" y="5453882"/>
            <a:ext cx="2141838" cy="657226"/>
          </a:xfrm>
          <a:prstGeom prst="rect">
            <a:avLst/>
          </a:prstGeom>
          <a:noFill/>
        </p:spPr>
      </p:pic>
    </p:spTree>
  </p:cSld>
  <p:clrMapOvr>
    <a:masterClrMapping/>
  </p:clrMapOvr>
  <p:transition spd="slow">
    <p:wipe dir="d"/>
    <p:sndAc>
      <p:stSnd>
        <p:snd r:embed="rId2" name="las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819400" y="304800"/>
            <a:ext cx="60198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Pertinência do estudo</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ângulo 5"/>
          <p:cNvSpPr/>
          <p:nvPr/>
        </p:nvSpPr>
        <p:spPr>
          <a:xfrm>
            <a:off x="762000" y="2362200"/>
            <a:ext cx="7620000" cy="1815882"/>
          </a:xfrm>
          <a:prstGeom prst="rect">
            <a:avLst/>
          </a:prstGeom>
          <a:solidFill>
            <a:schemeClr val="bg2"/>
          </a:solidFill>
        </p:spPr>
        <p:txBody>
          <a:bodyPr wrap="square">
            <a:spAutoFit/>
          </a:bodyPr>
          <a:lstStyle/>
          <a:p>
            <a:pPr lvl="0" algn="just" eaLnBrk="0" fontAlgn="base" hangingPunct="0">
              <a:spcBef>
                <a:spcPct val="0"/>
              </a:spcBef>
              <a:spcAft>
                <a:spcPct val="0"/>
              </a:spcAft>
            </a:pPr>
            <a:r>
              <a:rPr lang="pt-PT" sz="2800" dirty="0" smtClean="0">
                <a:latin typeface="Cambria" pitchFamily="18" charset="0"/>
                <a:ea typeface="Times New Roman" pitchFamily="18" charset="0"/>
                <a:cs typeface="Times New Roman" pitchFamily="18" charset="0"/>
              </a:rPr>
              <a:t>Este estudo tem como principal objetivo avaliar de maneira aleatória o conhecimento geral sobre suplementos alimentares numa população em Lisboa. </a:t>
            </a:r>
            <a:endParaRPr lang="pt-PT" sz="2800" dirty="0" smtClean="0">
              <a:latin typeface="Cambria" pitchFamily="18" charset="0"/>
              <a:cs typeface="Arial"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aixaDeTexto 11"/>
          <p:cNvSpPr txBox="1"/>
          <p:nvPr/>
        </p:nvSpPr>
        <p:spPr>
          <a:xfrm>
            <a:off x="6705600" y="304800"/>
            <a:ext cx="21336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Resumo</a:t>
            </a:r>
            <a:endParaRPr lang="pt-PT"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ângulo 13"/>
          <p:cNvSpPr/>
          <p:nvPr/>
        </p:nvSpPr>
        <p:spPr>
          <a:xfrm>
            <a:off x="228600" y="1066800"/>
            <a:ext cx="8610600" cy="501675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pt-PT" sz="2000" dirty="0" smtClean="0">
                <a:latin typeface="Calibri" pitchFamily="34" charset="0"/>
                <a:cs typeface="Calibri" pitchFamily="34" charset="0"/>
              </a:rPr>
              <a:t>Os suplementos estão em todo lado, aqui no tomate, ali no pepino ou naquele comprimido. </a:t>
            </a:r>
          </a:p>
          <a:p>
            <a:pPr algn="just"/>
            <a:endParaRPr lang="pt-PT" sz="2000" dirty="0" smtClean="0">
              <a:latin typeface="Calibri" pitchFamily="34" charset="0"/>
              <a:cs typeface="Calibri" pitchFamily="34" charset="0"/>
            </a:endParaRPr>
          </a:p>
          <a:p>
            <a:pPr algn="just"/>
            <a:r>
              <a:rPr lang="pt-PT" sz="2000" dirty="0" smtClean="0">
                <a:solidFill>
                  <a:srgbClr val="0070C0"/>
                </a:solidFill>
                <a:latin typeface="Calibri" pitchFamily="34" charset="0"/>
                <a:cs typeface="Calibri" pitchFamily="34" charset="0"/>
              </a:rPr>
              <a:t>Ora nos comprimidos entre tantas outras fontes que hoje em dia temos acesso facilitado ou não, enganado ou não, necessário ou não! </a:t>
            </a:r>
          </a:p>
          <a:p>
            <a:pPr algn="just"/>
            <a:endParaRPr lang="pt-PT" sz="2000" dirty="0" smtClean="0">
              <a:latin typeface="Calibri" pitchFamily="34" charset="0"/>
              <a:cs typeface="Calibri" pitchFamily="34" charset="0"/>
            </a:endParaRPr>
          </a:p>
          <a:p>
            <a:pPr algn="just"/>
            <a:r>
              <a:rPr lang="pt-PT" sz="2000" dirty="0" smtClean="0">
                <a:latin typeface="Calibri" pitchFamily="34" charset="0"/>
                <a:cs typeface="Calibri" pitchFamily="34" charset="0"/>
              </a:rPr>
              <a:t>É de facto pertinente, numa população que tem crescido a esperança média de vida investigar se a suplementação faz parte do dia-a-dia, de que forma e se é feita com responsabilidade. </a:t>
            </a:r>
          </a:p>
          <a:p>
            <a:pPr algn="just"/>
            <a:endParaRPr lang="pt-PT" sz="2000" dirty="0" smtClean="0">
              <a:latin typeface="Calibri" pitchFamily="34" charset="0"/>
              <a:cs typeface="Calibri" pitchFamily="34" charset="0"/>
            </a:endParaRPr>
          </a:p>
          <a:p>
            <a:pPr algn="just"/>
            <a:r>
              <a:rPr lang="pt-PT" sz="2000" dirty="0" smtClean="0">
                <a:solidFill>
                  <a:srgbClr val="0070C0"/>
                </a:solidFill>
                <a:latin typeface="Calibri" pitchFamily="34" charset="0"/>
                <a:cs typeface="Calibri" pitchFamily="34" charset="0"/>
              </a:rPr>
              <a:t>É de facto sabido que há um défice de vitaminas e minerais que ficam acentuados numa certa idade e para isso há uma variedade de opções no mercado, na televisão, nas farmácias, no rádio, o vizinho, o amigo e o “outro” que vai medicando aqui e ali, a si próprio e aos outros. Acontece atualmente, e é preciso está em alerta. </a:t>
            </a:r>
          </a:p>
          <a:p>
            <a:pPr algn="just"/>
            <a:endParaRPr lang="pt-PT" sz="2000" dirty="0">
              <a:solidFill>
                <a:srgbClr val="0070C0"/>
              </a:solidFill>
              <a:latin typeface="Calibri" pitchFamily="34" charset="0"/>
              <a:cs typeface="Calibri"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705600" y="304800"/>
            <a:ext cx="21336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Resumo</a:t>
            </a:r>
            <a:endParaRPr lang="pt-PT"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ângulo 4"/>
          <p:cNvSpPr/>
          <p:nvPr/>
        </p:nvSpPr>
        <p:spPr>
          <a:xfrm>
            <a:off x="304800" y="1143000"/>
            <a:ext cx="8382000" cy="5016758"/>
          </a:xfrm>
          <a:prstGeom prst="rect">
            <a:avLst/>
          </a:prstGeom>
          <a:ln>
            <a:solidFill>
              <a:srgbClr val="FFFF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pt-PT" sz="2000" dirty="0" smtClean="0">
                <a:solidFill>
                  <a:srgbClr val="002060"/>
                </a:solidFill>
                <a:latin typeface="Calibri" pitchFamily="34" charset="0"/>
                <a:cs typeface="Calibri" pitchFamily="34" charset="0"/>
              </a:rPr>
              <a:t>Com um total de 19 artigos selecionados foi então possível fazer um estudo sobre o conhecimento geral sobre os suplementos (vitaminas e minerais). </a:t>
            </a:r>
          </a:p>
          <a:p>
            <a:pPr algn="just"/>
            <a:endParaRPr lang="pt-PT" sz="2000" dirty="0" smtClean="0">
              <a:solidFill>
                <a:srgbClr val="002060"/>
              </a:solidFill>
              <a:latin typeface="Calibri" pitchFamily="34" charset="0"/>
              <a:cs typeface="Calibri" pitchFamily="34" charset="0"/>
            </a:endParaRPr>
          </a:p>
          <a:p>
            <a:pPr algn="just"/>
            <a:r>
              <a:rPr lang="pt-PT" sz="2000" dirty="0" smtClean="0">
                <a:solidFill>
                  <a:schemeClr val="bg2">
                    <a:lumMod val="10000"/>
                  </a:schemeClr>
                </a:solidFill>
                <a:latin typeface="Calibri" pitchFamily="34" charset="0"/>
                <a:cs typeface="Calibri" pitchFamily="34" charset="0"/>
              </a:rPr>
              <a:t>Verificamos que de facto há muita falta de conhecimento em relação as funções das vitaminas A, B (complexo), C, E, e K, já a vitamina D é bastante conhecida, mas nem todos sabem a função fisiológica da mesma. </a:t>
            </a:r>
          </a:p>
          <a:p>
            <a:pPr algn="just"/>
            <a:endParaRPr lang="pt-PT" sz="2000" dirty="0" smtClean="0">
              <a:latin typeface="Calibri" pitchFamily="34" charset="0"/>
              <a:cs typeface="Calibri" pitchFamily="34" charset="0"/>
            </a:endParaRPr>
          </a:p>
          <a:p>
            <a:pPr algn="just"/>
            <a:r>
              <a:rPr lang="pt-PT" sz="2000" dirty="0" smtClean="0">
                <a:solidFill>
                  <a:srgbClr val="002060"/>
                </a:solidFill>
                <a:latin typeface="Calibri" pitchFamily="34" charset="0"/>
                <a:cs typeface="Calibri" pitchFamily="34" charset="0"/>
              </a:rPr>
              <a:t>O envelhecimento associado a falta de vitaminas e minerais leva com certeza uma maior preocupação e consequentemente uma maior procura pelos suplementos, mas neste estudo demostra que dentre os 218 entrevistados apenas </a:t>
            </a:r>
            <a:r>
              <a:rPr lang="pt-PT" sz="2000" dirty="0" smtClean="0">
                <a:solidFill>
                  <a:srgbClr val="002060"/>
                </a:solidFill>
                <a:latin typeface="Calibri" pitchFamily="34" charset="0"/>
                <a:cs typeface="Calibri" pitchFamily="34" charset="0"/>
              </a:rPr>
              <a:t>38,95</a:t>
            </a:r>
            <a:r>
              <a:rPr lang="pt-PT" sz="2000" dirty="0" smtClean="0">
                <a:solidFill>
                  <a:srgbClr val="002060"/>
                </a:solidFill>
                <a:latin typeface="Calibri" pitchFamily="34" charset="0"/>
                <a:cs typeface="Calibri" pitchFamily="34" charset="0"/>
              </a:rPr>
              <a:t>% ingerem algum tipo de suplemento, sendo que destes 38,95% apenas 29,41% têm idade entre os 51 e 80 anos, sendo a grande maioria (51,76%) com idade entre os 28 e 50 anos. </a:t>
            </a:r>
          </a:p>
          <a:p>
            <a:pPr algn="just"/>
            <a:endParaRPr lang="pt-PT" sz="2000" dirty="0" smtClean="0">
              <a:solidFill>
                <a:schemeClr val="accent6">
                  <a:lumMod val="50000"/>
                </a:schemeClr>
              </a:solidFill>
              <a:latin typeface="Calibri" pitchFamily="34" charset="0"/>
              <a:cs typeface="Calibri" pitchFamily="34" charset="0"/>
            </a:endParaRPr>
          </a:p>
          <a:p>
            <a:pPr algn="just"/>
            <a:r>
              <a:rPr lang="pt-PT" sz="2000" dirty="0" smtClean="0">
                <a:solidFill>
                  <a:schemeClr val="accent6">
                    <a:lumMod val="50000"/>
                  </a:schemeClr>
                </a:solidFill>
                <a:latin typeface="Calibri" pitchFamily="34" charset="0"/>
                <a:cs typeface="Calibri" pitchFamily="34" charset="0"/>
              </a:rPr>
              <a:t>O que demostra uma preocupação também dos mais novos cada vez mais.</a:t>
            </a:r>
          </a:p>
          <a:p>
            <a:endParaRPr lang="pt-PT" sz="2000" dirty="0" smtClean="0">
              <a:latin typeface="Cambria" pitchFamily="18"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4"/>
          <p:cNvSpPr/>
          <p:nvPr/>
        </p:nvSpPr>
        <p:spPr>
          <a:xfrm>
            <a:off x="381000" y="1143000"/>
            <a:ext cx="8305800" cy="5262979"/>
          </a:xfrm>
          <a:prstGeom prst="rect">
            <a:avLst/>
          </a:prstGeom>
          <a:ln>
            <a:solidFill>
              <a:srgbClr val="FFC000"/>
            </a:solidFill>
          </a:ln>
        </p:spPr>
        <p:style>
          <a:lnRef idx="1">
            <a:schemeClr val="dk1"/>
          </a:lnRef>
          <a:fillRef idx="2">
            <a:schemeClr val="dk1"/>
          </a:fillRef>
          <a:effectRef idx="1">
            <a:schemeClr val="dk1"/>
          </a:effectRef>
          <a:fontRef idx="minor">
            <a:schemeClr val="dk1"/>
          </a:fontRef>
        </p:style>
        <p:txBody>
          <a:bodyPr wrap="square">
            <a:spAutoFit/>
          </a:bodyPr>
          <a:lstStyle/>
          <a:p>
            <a:pPr lvl="0" algn="just" fontAlgn="base">
              <a:spcBef>
                <a:spcPct val="0"/>
              </a:spcBef>
              <a:spcAft>
                <a:spcPct val="0"/>
              </a:spcAft>
            </a:pPr>
            <a:r>
              <a:rPr lang="pt-PT" sz="2400" dirty="0" smtClean="0">
                <a:latin typeface="Calibri" pitchFamily="34" charset="0"/>
                <a:ea typeface="Times New Roman" pitchFamily="18" charset="0"/>
                <a:cs typeface="Calibri" pitchFamily="34" charset="0"/>
              </a:rPr>
              <a:t>O objetivo desta pesquisa foi avaliar de forma geral o conhecimento relacionado aos suplementos (vitaminas e minerais), através de um inquérito direcionado a população que vive em Lisboa sem seleção de parâmetros específicos, feito de forma aleatória e com um público misturado. </a:t>
            </a:r>
          </a:p>
          <a:p>
            <a:pPr lvl="0" algn="just" fontAlgn="base">
              <a:spcBef>
                <a:spcPct val="0"/>
              </a:spcBef>
              <a:spcAft>
                <a:spcPct val="0"/>
              </a:spcAft>
            </a:pPr>
            <a:endParaRPr lang="pt-PT" sz="2400" dirty="0" smtClean="0">
              <a:latin typeface="Calibri" pitchFamily="34" charset="0"/>
              <a:ea typeface="Times New Roman" pitchFamily="18" charset="0"/>
              <a:cs typeface="Calibri" pitchFamily="34" charset="0"/>
            </a:endParaRPr>
          </a:p>
          <a:p>
            <a:pPr lvl="0" algn="just" fontAlgn="base">
              <a:spcBef>
                <a:spcPct val="0"/>
              </a:spcBef>
              <a:spcAft>
                <a:spcPct val="0"/>
              </a:spcAft>
            </a:pPr>
            <a:r>
              <a:rPr lang="pt-PT" sz="2400" dirty="0" smtClean="0">
                <a:solidFill>
                  <a:srgbClr val="C00000"/>
                </a:solidFill>
                <a:latin typeface="Calibri" pitchFamily="34" charset="0"/>
                <a:ea typeface="Times New Roman" pitchFamily="18" charset="0"/>
                <a:cs typeface="Calibri" pitchFamily="34" charset="0"/>
              </a:rPr>
              <a:t>Em relação aos minerais observa-se elevado conhecimento em relação ao Ferro, Cálcio e Magnésio com as suas respectivas funções, a maioria dos entrevistados alegam recorrer aos suplementos para prevenir doenças e aliviar o cansaço. </a:t>
            </a:r>
          </a:p>
          <a:p>
            <a:pPr lvl="0" algn="just" fontAlgn="base">
              <a:spcBef>
                <a:spcPct val="0"/>
              </a:spcBef>
              <a:spcAft>
                <a:spcPct val="0"/>
              </a:spcAft>
            </a:pPr>
            <a:endParaRPr lang="pt-PT" sz="2400" dirty="0" smtClean="0">
              <a:latin typeface="Calibri" pitchFamily="34" charset="0"/>
              <a:ea typeface="Times New Roman" pitchFamily="18" charset="0"/>
              <a:cs typeface="Calibri" pitchFamily="34" charset="0"/>
            </a:endParaRPr>
          </a:p>
          <a:p>
            <a:pPr lvl="0" algn="just" fontAlgn="base">
              <a:spcBef>
                <a:spcPct val="0"/>
              </a:spcBef>
              <a:spcAft>
                <a:spcPct val="0"/>
              </a:spcAft>
            </a:pPr>
            <a:r>
              <a:rPr lang="pt-PT" sz="2400" dirty="0" smtClean="0">
                <a:latin typeface="Calibri" pitchFamily="34" charset="0"/>
                <a:ea typeface="Times New Roman" pitchFamily="18" charset="0"/>
                <a:cs typeface="Calibri" pitchFamily="34" charset="0"/>
              </a:rPr>
              <a:t>Ainda concluiu-se que dos que tomam suplementos, apenas 38,82% são da área da saúde e maioritariamente são mulheres (67,05%). </a:t>
            </a:r>
            <a:endParaRPr lang="pt-PT" sz="2400" dirty="0" smtClean="0">
              <a:latin typeface="Calibri" pitchFamily="34" charset="0"/>
              <a:cs typeface="Calibri" pitchFamily="34" charset="0"/>
            </a:endParaRPr>
          </a:p>
        </p:txBody>
      </p:sp>
      <p:sp>
        <p:nvSpPr>
          <p:cNvPr id="6" name="CaixaDeTexto 5"/>
          <p:cNvSpPr txBox="1"/>
          <p:nvPr/>
        </p:nvSpPr>
        <p:spPr>
          <a:xfrm>
            <a:off x="6705600" y="304800"/>
            <a:ext cx="21336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Resumo</a:t>
            </a:r>
            <a:endParaRPr lang="pt-PT"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Resultado de imagem para supplementum">
            <a:hlinkClick r:id="rId3"/>
          </p:cNvPr>
          <p:cNvPicPr>
            <a:picLocks noChangeAspect="1" noChangeArrowheads="1"/>
          </p:cNvPicPr>
          <p:nvPr/>
        </p:nvPicPr>
        <p:blipFill>
          <a:blip r:embed="rId4" cstate="print"/>
          <a:srcRect/>
          <a:stretch>
            <a:fillRect/>
          </a:stretch>
        </p:blipFill>
        <p:spPr bwMode="auto">
          <a:xfrm>
            <a:off x="5638800" y="1219200"/>
            <a:ext cx="3200400" cy="3581400"/>
          </a:xfrm>
          <a:prstGeom prst="rect">
            <a:avLst/>
          </a:prstGeom>
          <a:noFill/>
        </p:spPr>
      </p:pic>
      <p:pic>
        <p:nvPicPr>
          <p:cNvPr id="27650" name="Picture 2" descr="Resultado de imagem para suplementos alimentares">
            <a:hlinkClick r:id="rId5"/>
          </p:cNvPr>
          <p:cNvPicPr>
            <a:picLocks noChangeAspect="1" noChangeArrowheads="1"/>
          </p:cNvPicPr>
          <p:nvPr/>
        </p:nvPicPr>
        <p:blipFill>
          <a:blip r:embed="rId6" cstate="print"/>
          <a:srcRect/>
          <a:stretch>
            <a:fillRect/>
          </a:stretch>
        </p:blipFill>
        <p:spPr bwMode="auto">
          <a:xfrm>
            <a:off x="381000" y="2133600"/>
            <a:ext cx="5181600" cy="4419600"/>
          </a:xfrm>
          <a:prstGeom prst="rect">
            <a:avLst/>
          </a:prstGeom>
          <a:noFill/>
        </p:spPr>
      </p:pic>
      <p:sp>
        <p:nvSpPr>
          <p:cNvPr id="7" name="CaixaDeTexto 6"/>
          <p:cNvSpPr txBox="1"/>
          <p:nvPr/>
        </p:nvSpPr>
        <p:spPr>
          <a:xfrm>
            <a:off x="5257800" y="304800"/>
            <a:ext cx="3581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pt-PT"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Introdução</a:t>
            </a:r>
            <a:endParaRPr lang="pt-PT"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ângulo 2"/>
          <p:cNvSpPr/>
          <p:nvPr/>
        </p:nvSpPr>
        <p:spPr>
          <a:xfrm>
            <a:off x="228600" y="304800"/>
            <a:ext cx="4648200" cy="1754326"/>
          </a:xfrm>
          <a:prstGeom prst="rect">
            <a:avLst/>
          </a:prstGeom>
        </p:spPr>
        <p:txBody>
          <a:bodyPr wrap="square">
            <a:spAutoFit/>
          </a:bodyPr>
          <a:lstStyle/>
          <a:p>
            <a:pPr algn="just"/>
            <a:r>
              <a:rPr lang="pt-PT" dirty="0" smtClean="0">
                <a:latin typeface="Calibri" pitchFamily="34" charset="0"/>
                <a:cs typeface="Calibri" pitchFamily="34" charset="0"/>
              </a:rPr>
              <a:t>Suplementos Alimentares (SA) são produtos químicos ou naturais, de composição simples ou composta, destinados a complementar a dieta alimentar normal, tendo como objetivo colmatar determinada falha ou melhorar alguma condição. </a:t>
            </a:r>
            <a:endParaRPr lang="pt-PT" dirty="0">
              <a:latin typeface="Calibri" pitchFamily="34" charset="0"/>
              <a:cs typeface="Calibri" pitchFamily="34" charset="0"/>
            </a:endParaRPr>
          </a:p>
        </p:txBody>
      </p:sp>
      <p:sp>
        <p:nvSpPr>
          <p:cNvPr id="4" name="Rectângulo 3"/>
          <p:cNvSpPr/>
          <p:nvPr/>
        </p:nvSpPr>
        <p:spPr>
          <a:xfrm>
            <a:off x="5791200" y="4800600"/>
            <a:ext cx="3048000" cy="1477328"/>
          </a:xfrm>
          <a:prstGeom prst="rect">
            <a:avLst/>
          </a:prstGeom>
        </p:spPr>
        <p:txBody>
          <a:bodyPr wrap="square">
            <a:spAutoFit/>
          </a:bodyPr>
          <a:lstStyle/>
          <a:p>
            <a:pPr algn="just"/>
            <a:r>
              <a:rPr lang="pt-PT" dirty="0" smtClean="0">
                <a:latin typeface="Calibri" pitchFamily="34" charset="0"/>
                <a:cs typeface="Calibri" pitchFamily="34" charset="0"/>
              </a:rPr>
              <a:t>A palavra “suplemento” deriva do latim </a:t>
            </a:r>
            <a:r>
              <a:rPr lang="pt-PT" i="1" dirty="0" smtClean="0">
                <a:latin typeface="Calibri" pitchFamily="34" charset="0"/>
                <a:cs typeface="Calibri" pitchFamily="34" charset="0"/>
              </a:rPr>
              <a:t>supplementum</a:t>
            </a:r>
            <a:r>
              <a:rPr lang="pt-PT" dirty="0" smtClean="0">
                <a:latin typeface="Calibri" pitchFamily="34" charset="0"/>
                <a:cs typeface="Calibri" pitchFamily="34" charset="0"/>
              </a:rPr>
              <a:t> e significa: o que serve para suprir qualquer falta, complemento, acréscimo </a:t>
            </a:r>
            <a:endParaRPr lang="pt-PT" dirty="0">
              <a:latin typeface="Calibri" pitchFamily="34" charset="0"/>
              <a:cs typeface="Calibri" pitchFamily="34" charset="0"/>
            </a:endParaRPr>
          </a:p>
        </p:txBody>
      </p:sp>
    </p:spTree>
  </p:cSld>
  <p:clrMapOvr>
    <a:masterClrMapping/>
  </p:clrMapOvr>
  <p:transition spd="slow">
    <p:wipe dir="d"/>
    <p:sndAc>
      <p:stSnd>
        <p:snd r:embed="rId2" name="laser.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fluência">
  <a:themeElements>
    <a:clrScheme name="Confluê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fluê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fluê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1369</TotalTime>
  <Words>3896</Words>
  <Application>Microsoft Office PowerPoint</Application>
  <PresentationFormat>Apresentação no Ecrã (4:3)</PresentationFormat>
  <Paragraphs>378</Paragraphs>
  <Slides>38</Slides>
  <Notes>0</Notes>
  <HiddenSlides>0</HiddenSlides>
  <MMClips>0</MMClips>
  <ScaleCrop>false</ScaleCrop>
  <HeadingPairs>
    <vt:vector size="4" baseType="variant">
      <vt:variant>
        <vt:lpstr>Tema</vt:lpstr>
      </vt:variant>
      <vt:variant>
        <vt:i4>1</vt:i4>
      </vt:variant>
      <vt:variant>
        <vt:lpstr>Títulos dos diapositivos</vt:lpstr>
      </vt:variant>
      <vt:variant>
        <vt:i4>38</vt:i4>
      </vt:variant>
    </vt:vector>
  </HeadingPairs>
  <TitlesOfParts>
    <vt:vector size="39" baseType="lpstr">
      <vt:lpstr>Confluência</vt:lpstr>
      <vt:lpstr>Diapositivo 1</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lpstr>Diapositivo 16</vt:lpstr>
      <vt:lpstr>Diapositivo 17</vt:lpstr>
      <vt:lpstr>Diapositivo 18</vt:lpstr>
      <vt:lpstr>Diapositivo 19</vt:lpstr>
      <vt:lpstr>Diapositivo 20</vt:lpstr>
      <vt:lpstr>Diapositivo 21</vt:lpstr>
      <vt:lpstr>Diapositivo 22</vt:lpstr>
      <vt:lpstr>Diapositivo 23</vt:lpstr>
      <vt:lpstr>Diapositivo 24</vt:lpstr>
      <vt:lpstr>Diapositivo 25</vt:lpstr>
      <vt:lpstr>Diapositivo 26</vt:lpstr>
      <vt:lpstr>Diapositivo 27</vt:lpstr>
      <vt:lpstr>Diapositivo 28</vt:lpstr>
      <vt:lpstr>Diapositivo 29</vt:lpstr>
      <vt:lpstr>Diapositivo 30</vt:lpstr>
      <vt:lpstr>Diapositivo 31</vt:lpstr>
      <vt:lpstr>Diapositivo 32</vt:lpstr>
      <vt:lpstr>Diapositivo 33</vt:lpstr>
      <vt:lpstr>Diapositivo 34</vt:lpstr>
      <vt:lpstr>Diapositivo 35</vt:lpstr>
      <vt:lpstr>Diapositivo 36</vt:lpstr>
      <vt:lpstr>Diapositivo 37</vt:lpstr>
      <vt:lpstr>Diapositivo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Lylla</dc:creator>
  <cp:lastModifiedBy>Lylla</cp:lastModifiedBy>
  <cp:revision>32</cp:revision>
  <dcterms:created xsi:type="dcterms:W3CDTF">2017-07-31T13:58:01Z</dcterms:created>
  <dcterms:modified xsi:type="dcterms:W3CDTF">2017-08-02T13:41:40Z</dcterms:modified>
</cp:coreProperties>
</file>